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aleway"/>
      <p:regular r:id="rId15"/>
      <p:bold r:id="rId16"/>
      <p:italic r:id="rId17"/>
      <p:boldItalic r:id="rId18"/>
    </p:embeddedFont>
    <p:embeddedFont>
      <p:font typeface="Proxima Nova"/>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ProximaNova-bold.fntdata"/><Relationship Id="rId11" Type="http://schemas.openxmlformats.org/officeDocument/2006/relationships/slide" Target="slides/slide6.xml"/><Relationship Id="rId22" Type="http://schemas.openxmlformats.org/officeDocument/2006/relationships/font" Target="fonts/ProximaNova-boldItalic.fntdata"/><Relationship Id="rId10" Type="http://schemas.openxmlformats.org/officeDocument/2006/relationships/slide" Target="slides/slide5.xml"/><Relationship Id="rId21" Type="http://schemas.openxmlformats.org/officeDocument/2006/relationships/font" Target="fonts/ProximaNova-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5" Type="http://schemas.openxmlformats.org/officeDocument/2006/relationships/notesMaster" Target="notesMasters/notesMaster1.xml"/><Relationship Id="rId19" Type="http://schemas.openxmlformats.org/officeDocument/2006/relationships/font" Target="fonts/ProximaNova-regular.fntdata"/><Relationship Id="rId6" Type="http://schemas.openxmlformats.org/officeDocument/2006/relationships/slide" Target="slides/slide1.xml"/><Relationship Id="rId18"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yahoo.com/gma/lawsuit-female-uber-passengers-endured-rape-physical-violence-011406810--abc-news-topstories.html"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00000"/>
              </a:lnSpc>
              <a:spcBef>
                <a:spcPts val="0"/>
              </a:spcBef>
              <a:spcAft>
                <a:spcPts val="0"/>
              </a:spcAft>
              <a:buClr>
                <a:srgbClr val="000000"/>
              </a:buClr>
              <a:buSzPts val="1100"/>
              <a:buFont typeface="Proxima Nova"/>
              <a:buChar char="●"/>
            </a:pPr>
            <a:r>
              <a:rPr lang="en">
                <a:latin typeface="Proxima Nova"/>
                <a:ea typeface="Proxima Nova"/>
                <a:cs typeface="Proxima Nova"/>
                <a:sym typeface="Proxima Nova"/>
              </a:rPr>
              <a:t>https://www.yahoo.com/gma/lawsuit-female-uber-passengers-endured-rape-physical-violence-011406810--abc-news-topstories.html</a:t>
            </a:r>
            <a:endParaRPr>
              <a:latin typeface="Proxima Nova"/>
              <a:ea typeface="Proxima Nova"/>
              <a:cs typeface="Proxima Nova"/>
              <a:sym typeface="Proxima Nova"/>
            </a:endParaRPr>
          </a:p>
          <a:p>
            <a:pPr indent="-298450" lvl="0" marL="457200" rtl="0">
              <a:lnSpc>
                <a:spcPct val="100000"/>
              </a:lnSpc>
              <a:spcBef>
                <a:spcPts val="0"/>
              </a:spcBef>
              <a:spcAft>
                <a:spcPts val="0"/>
              </a:spcAft>
              <a:buClr>
                <a:srgbClr val="000000"/>
              </a:buClr>
              <a:buSzPts val="1100"/>
              <a:buFont typeface="Proxima Nova"/>
              <a:buChar char="●"/>
            </a:pPr>
            <a:r>
              <a:rPr lang="en" u="sng">
                <a:solidFill>
                  <a:schemeClr val="hlink"/>
                </a:solidFill>
                <a:latin typeface="Proxima Nova"/>
                <a:ea typeface="Proxima Nova"/>
                <a:cs typeface="Proxima Nova"/>
                <a:sym typeface="Proxima Nova"/>
                <a:hlinkClick r:id="rId2"/>
              </a:rPr>
              <a:t>https://www.yahoo.com/gma/lawsuit-female-uber-passengers-endured-rape-physical-violence-011406810--abc-news-topstories.html</a:t>
            </a:r>
            <a:endParaRPr>
              <a:latin typeface="Proxima Nova"/>
              <a:ea typeface="Proxima Nova"/>
              <a:cs typeface="Proxima Nova"/>
              <a:sym typeface="Proxima Nova"/>
            </a:endParaRPr>
          </a:p>
          <a:p>
            <a:pPr indent="-342900" lvl="0" marL="457200" rtl="0">
              <a:lnSpc>
                <a:spcPct val="100000"/>
              </a:lnSpc>
              <a:spcBef>
                <a:spcPts val="0"/>
              </a:spcBef>
              <a:spcAft>
                <a:spcPts val="0"/>
              </a:spcAft>
              <a:buClr>
                <a:schemeClr val="lt1"/>
              </a:buClr>
              <a:buSzPts val="1800"/>
              <a:buFont typeface="Proxima Nova"/>
              <a:buChar char="●"/>
            </a:pPr>
            <a:r>
              <a:t/>
            </a:r>
            <a:endParaRPr>
              <a:latin typeface="Proxima Nova"/>
              <a:ea typeface="Proxima Nova"/>
              <a:cs typeface="Proxima Nova"/>
              <a:sym typeface="Proxima Nova"/>
            </a:endParaRPr>
          </a:p>
          <a:p>
            <a:pPr indent="-298450" lvl="0" marL="457200" rtl="0">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Current SAFEwalk</a:t>
            </a:r>
            <a:endParaRPr>
              <a:latin typeface="Proxima Nova"/>
              <a:ea typeface="Proxima Nova"/>
              <a:cs typeface="Proxima Nova"/>
              <a:sym typeface="Proxima Nova"/>
            </a:endParaRPr>
          </a:p>
          <a:p>
            <a:pPr indent="-298450" lvl="1" marL="914400" rtl="0">
              <a:lnSpc>
                <a:spcPct val="100000"/>
              </a:lnSpc>
              <a:spcBef>
                <a:spcPts val="0"/>
              </a:spcBef>
              <a:spcAft>
                <a:spcPts val="0"/>
              </a:spcAft>
              <a:buSzPts val="1100"/>
              <a:buFont typeface="Proxima Nova"/>
              <a:buChar char="○"/>
            </a:pPr>
            <a:r>
              <a:rPr lang="en">
                <a:latin typeface="Proxima Nova"/>
                <a:ea typeface="Proxima Nova"/>
                <a:cs typeface="Proxima Nova"/>
                <a:sym typeface="Proxima Nova"/>
              </a:rPr>
              <a:t>Student-run</a:t>
            </a:r>
            <a:endParaRPr>
              <a:latin typeface="Proxima Nova"/>
              <a:ea typeface="Proxima Nova"/>
              <a:cs typeface="Proxima Nova"/>
              <a:sym typeface="Proxima Nova"/>
            </a:endParaRPr>
          </a:p>
          <a:p>
            <a:pPr indent="-298450" lvl="1" marL="914400" rtl="0">
              <a:lnSpc>
                <a:spcPct val="115000"/>
              </a:lnSpc>
              <a:spcBef>
                <a:spcPts val="0"/>
              </a:spcBef>
              <a:spcAft>
                <a:spcPts val="0"/>
              </a:spcAft>
              <a:buSzPts val="1100"/>
              <a:buFont typeface="Proxima Nova"/>
              <a:buChar char="○"/>
            </a:pPr>
            <a:r>
              <a:rPr lang="en"/>
              <a:t>SAFEwalk Hours – 7 p.m. – 1 a.m. October – March; 8 p.m. – 1 a.m. April – September</a:t>
            </a:r>
            <a:endParaRPr/>
          </a:p>
          <a:p>
            <a:pPr indent="0" lvl="0" marL="0" rtl="0">
              <a:lnSpc>
                <a:spcPct val="100000"/>
              </a:lnSpc>
              <a:spcBef>
                <a:spcPts val="2100"/>
              </a:spcBef>
              <a:spcAft>
                <a:spcPts val="0"/>
              </a:spcAft>
              <a:buNone/>
            </a:pPr>
            <a:r>
              <a:t/>
            </a:r>
            <a:endParaRPr>
              <a:latin typeface="Proxima Nova"/>
              <a:ea typeface="Proxima Nova"/>
              <a:cs typeface="Proxima Nova"/>
              <a:sym typeface="Proxima Nova"/>
            </a:endParaRPr>
          </a:p>
          <a:p>
            <a:pPr indent="0" lvl="0" marL="0" rtl="0">
              <a:lnSpc>
                <a:spcPct val="100000"/>
              </a:lnSpc>
              <a:spcBef>
                <a:spcPts val="1600"/>
              </a:spcBef>
              <a:spcAft>
                <a:spcPts val="1600"/>
              </a:spcAft>
              <a:buNone/>
            </a:pPr>
            <a:r>
              <a:t/>
            </a:r>
            <a:endParaRPr>
              <a:latin typeface="Proxima Nova"/>
              <a:ea typeface="Proxima Nova"/>
              <a:cs typeface="Proxima Nova"/>
              <a:sym typeface="Proxima Nova"/>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spcBef>
                <a:spcPts val="0"/>
              </a:spcBef>
              <a:spcAft>
                <a:spcPts val="0"/>
              </a:spcAft>
              <a:buSzPts val="1100"/>
              <a:buChar char="●"/>
            </a:pPr>
            <a:r>
              <a:rPr lang="en"/>
              <a:t>Include contacts and information for safety and security resources at the university</a:t>
            </a:r>
            <a:endParaRPr/>
          </a:p>
          <a:p>
            <a:pPr indent="-298450" lvl="1" marL="914400" rtl="0">
              <a:spcBef>
                <a:spcPts val="0"/>
              </a:spcBef>
              <a:spcAft>
                <a:spcPts val="0"/>
              </a:spcAft>
              <a:buSzPts val="1100"/>
              <a:buChar char="○"/>
            </a:pPr>
            <a:r>
              <a:rPr lang="en"/>
              <a:t>What to do in various emergency situations</a:t>
            </a:r>
            <a:endParaRPr/>
          </a:p>
          <a:p>
            <a:pPr indent="-298450" lvl="1" marL="914400" rtl="0">
              <a:spcBef>
                <a:spcPts val="0"/>
              </a:spcBef>
              <a:spcAft>
                <a:spcPts val="0"/>
              </a:spcAft>
              <a:buSzPts val="1100"/>
              <a:buChar char="○"/>
            </a:pPr>
            <a:r>
              <a:rPr lang="en"/>
              <a:t>Referral options for sexual harassment/assault</a:t>
            </a:r>
            <a:endParaRPr/>
          </a:p>
          <a:p>
            <a:pPr indent="-298450" lvl="1" marL="914400" rtl="0">
              <a:spcBef>
                <a:spcPts val="0"/>
              </a:spcBef>
              <a:spcAft>
                <a:spcPts val="0"/>
              </a:spcAft>
              <a:buSzPts val="1100"/>
              <a:buChar char="○"/>
            </a:pPr>
            <a:r>
              <a:rPr lang="en"/>
              <a:t>Contact information of university police, etc.</a:t>
            </a:r>
            <a:endParaRPr/>
          </a:p>
          <a:p>
            <a:pPr indent="-298450" lvl="0" marL="457200" rtl="0">
              <a:spcBef>
                <a:spcPts val="0"/>
              </a:spcBef>
              <a:spcAft>
                <a:spcPts val="0"/>
              </a:spcAft>
              <a:buSzPts val="1100"/>
              <a:buChar char="●"/>
            </a:pPr>
            <a:r>
              <a:rPr lang="en"/>
              <a:t>Quick access to emergency calls</a:t>
            </a:r>
            <a:endParaRPr/>
          </a:p>
          <a:p>
            <a:pPr indent="-298450" lvl="1" marL="914400" rtl="0">
              <a:spcBef>
                <a:spcPts val="0"/>
              </a:spcBef>
              <a:spcAft>
                <a:spcPts val="0"/>
              </a:spcAft>
              <a:buSzPts val="1100"/>
              <a:buChar char="○"/>
            </a:pPr>
            <a:r>
              <a:rPr lang="en"/>
              <a:t>Allow users to quickly summon help from 911 with the tap of a </a:t>
            </a:r>
            <a:r>
              <a:rPr lang="en"/>
              <a:t>button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This slide shows actual screenshots from the application that is currently under development.  The first screenshot shows the registration and sign in screen, and the last four show the process of requesting a walk.  When designing the interface and the flow of the application, we wanted to keep the process for requesting a walk as simple as possible.  You can see in the first slide that the application tracks your current location, and when you click on the “Where to?” field, you can either specify an address or search for a landmark like Witte Hall.  The app then draws the path to your destination. When you hit “Request Walk” in a matter of seconds there should be walkers on their way to your location.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Shape 1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9" name="Shape 13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We want to focus on Madison first, but their is an opportunity to expand our program to other universities</a:t>
            </a:r>
            <a:endParaRPr/>
          </a:p>
          <a:p>
            <a:pPr indent="0" lvl="0" marL="0">
              <a:spcBef>
                <a:spcPts val="0"/>
              </a:spcBef>
              <a:spcAft>
                <a:spcPts val="0"/>
              </a:spcAft>
              <a:buNone/>
            </a:pPr>
            <a:r>
              <a:rPr lang="en"/>
              <a:t>Colleges that currently don't have an app and use personal phone calls to track location</a:t>
            </a:r>
            <a:endParaRPr/>
          </a:p>
          <a:p>
            <a:pPr indent="0" lvl="0" marL="0">
              <a:spcBef>
                <a:spcPts val="0"/>
              </a:spcBef>
              <a:spcAft>
                <a:spcPts val="0"/>
              </a:spcAft>
              <a:buNone/>
            </a:pPr>
            <a:r>
              <a:rPr lang="en"/>
              <a:t>BYU</a:t>
            </a:r>
            <a:endParaRPr/>
          </a:p>
          <a:p>
            <a:pPr indent="0" lvl="0" marL="0">
              <a:spcBef>
                <a:spcPts val="0"/>
              </a:spcBef>
              <a:spcAft>
                <a:spcPts val="0"/>
              </a:spcAft>
              <a:buNone/>
            </a:pPr>
            <a:r>
              <a:rPr lang="en"/>
              <a:t>Michigan State</a:t>
            </a:r>
            <a:endParaRPr/>
          </a:p>
          <a:p>
            <a:pPr indent="0" lvl="0" marL="0">
              <a:spcBef>
                <a:spcPts val="0"/>
              </a:spcBef>
              <a:spcAft>
                <a:spcPts val="0"/>
              </a:spcAft>
              <a:buNone/>
            </a:pPr>
            <a:r>
              <a:rPr lang="en"/>
              <a:t>Majority of UW schools</a:t>
            </a:r>
            <a:endParaRPr/>
          </a:p>
          <a:p>
            <a:pPr indent="0" lvl="0" marL="0">
              <a:spcBef>
                <a:spcPts val="0"/>
              </a:spcBef>
              <a:spcAft>
                <a:spcPts val="0"/>
              </a:spcAft>
              <a:buNone/>
            </a:pPr>
            <a:r>
              <a:t/>
            </a:r>
            <a:endParaRPr/>
          </a:p>
          <a:p>
            <a:pPr indent="0" lvl="0" marL="0" rtl="0">
              <a:spcBef>
                <a:spcPts val="0"/>
              </a:spcBef>
              <a:spcAft>
                <a:spcPts val="0"/>
              </a:spcAft>
              <a:buNone/>
            </a:pPr>
            <a:r>
              <a:rPr lang="en"/>
              <a:t>Millennials</a:t>
            </a:r>
            <a:endParaRPr/>
          </a:p>
          <a:p>
            <a:pPr indent="-298450" lvl="0" marL="457200" rtl="0">
              <a:spcBef>
                <a:spcPts val="0"/>
              </a:spcBef>
              <a:spcAft>
                <a:spcPts val="0"/>
              </a:spcAft>
              <a:buSzPts val="1100"/>
              <a:buChar char="●"/>
            </a:pPr>
            <a:r>
              <a:rPr lang="en"/>
              <a:t>Mostly familiar with digital and social media platforms</a:t>
            </a:r>
            <a:endParaRPr/>
          </a:p>
          <a:p>
            <a:pPr indent="-298450" lvl="0" marL="457200" rtl="0">
              <a:spcBef>
                <a:spcPts val="0"/>
              </a:spcBef>
              <a:spcAft>
                <a:spcPts val="0"/>
              </a:spcAft>
              <a:buSzPts val="1100"/>
              <a:buChar char="●"/>
            </a:pPr>
            <a:r>
              <a:rPr lang="en"/>
              <a:t>More </a:t>
            </a:r>
            <a:r>
              <a:rPr lang="en"/>
              <a:t>efficient</a:t>
            </a:r>
            <a:r>
              <a:rPr lang="en"/>
              <a:t> than current SAFEwalk service offered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 name="Shape 1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New media (social media):</a:t>
            </a:r>
            <a:endParaRPr/>
          </a:p>
          <a:p>
            <a:pPr indent="0" lvl="0" marL="0">
              <a:spcBef>
                <a:spcPts val="0"/>
              </a:spcBef>
              <a:spcAft>
                <a:spcPts val="0"/>
              </a:spcAft>
              <a:buNone/>
            </a:pPr>
            <a:r>
              <a:rPr i="1" lang="en"/>
              <a:t>Target millennials</a:t>
            </a:r>
            <a:endParaRPr i="1"/>
          </a:p>
          <a:p>
            <a:pPr indent="-298450" lvl="0" marL="457200" rtl="0">
              <a:spcBef>
                <a:spcPts val="0"/>
              </a:spcBef>
              <a:spcAft>
                <a:spcPts val="0"/>
              </a:spcAft>
              <a:buSzPts val="1100"/>
              <a:buChar char="●"/>
            </a:pPr>
            <a:r>
              <a:rPr lang="en"/>
              <a:t>Mostly familiar with digital and social media platforms</a:t>
            </a:r>
            <a:endParaRPr/>
          </a:p>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New media (social media):</a:t>
            </a:r>
            <a:endParaRPr/>
          </a:p>
          <a:p>
            <a:pPr indent="0" lvl="0" marL="0">
              <a:spcBef>
                <a:spcPts val="0"/>
              </a:spcBef>
              <a:spcAft>
                <a:spcPts val="0"/>
              </a:spcAft>
              <a:buNone/>
            </a:pPr>
            <a:r>
              <a:rPr i="1" lang="en"/>
              <a:t>Target millennials</a:t>
            </a:r>
            <a:endParaRPr i="1"/>
          </a:p>
          <a:p>
            <a:pPr indent="-298450" lvl="0" marL="457200" rtl="0">
              <a:spcBef>
                <a:spcPts val="0"/>
              </a:spcBef>
              <a:spcAft>
                <a:spcPts val="0"/>
              </a:spcAft>
              <a:buSzPts val="1100"/>
              <a:buChar char="●"/>
            </a:pPr>
            <a:r>
              <a:rPr lang="en"/>
              <a:t>Mostly familiar with digital and social media platforms</a:t>
            </a:r>
            <a:endParaRPr/>
          </a:p>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 name="Shape 1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Shape 4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cxnSp>
        <p:nvCxnSpPr>
          <p:cNvPr id="55" name="Shape 55"/>
          <p:cNvCxnSpPr/>
          <p:nvPr/>
        </p:nvCxnSpPr>
        <p:spPr>
          <a:xfrm>
            <a:off x="0" y="2998150"/>
            <a:ext cx="9144000" cy="0"/>
          </a:xfrm>
          <a:prstGeom prst="straightConnector1">
            <a:avLst/>
          </a:prstGeom>
          <a:noFill/>
          <a:ln cap="flat" cmpd="sng" w="19050">
            <a:solidFill>
              <a:srgbClr val="EFEFEF"/>
            </a:solidFill>
            <a:prstDash val="solid"/>
            <a:round/>
            <a:headEnd len="sm" w="sm" type="none"/>
            <a:tailEnd len="sm" w="sm" type="none"/>
          </a:ln>
        </p:spPr>
      </p:cxnSp>
      <p:sp>
        <p:nvSpPr>
          <p:cNvPr id="56" name="Shape 56"/>
          <p:cNvSpPr txBox="1"/>
          <p:nvPr>
            <p:ph type="ctrTitle"/>
          </p:nvPr>
        </p:nvSpPr>
        <p:spPr>
          <a:xfrm>
            <a:off x="510450" y="1257300"/>
            <a:ext cx="8123100" cy="15885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Shape 57"/>
          <p:cNvSpPr txBox="1"/>
          <p:nvPr>
            <p:ph idx="1" type="subTitle"/>
          </p:nvPr>
        </p:nvSpPr>
        <p:spPr>
          <a:xfrm>
            <a:off x="510450" y="3182313"/>
            <a:ext cx="8123100" cy="6300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Shape 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9" name="Shape 59"/>
        <p:cNvGrpSpPr/>
        <p:nvPr/>
      </p:nvGrpSpPr>
      <p:grpSpPr>
        <a:xfrm>
          <a:off x="0" y="0"/>
          <a:ext cx="0" cy="0"/>
          <a:chOff x="0" y="0"/>
          <a:chExt cx="0" cy="0"/>
        </a:xfrm>
      </p:grpSpPr>
      <p:cxnSp>
        <p:nvCxnSpPr>
          <p:cNvPr id="60" name="Shape 60"/>
          <p:cNvCxnSpPr/>
          <p:nvPr/>
        </p:nvCxnSpPr>
        <p:spPr>
          <a:xfrm>
            <a:off x="0" y="2998150"/>
            <a:ext cx="9144000" cy="0"/>
          </a:xfrm>
          <a:prstGeom prst="straightConnector1">
            <a:avLst/>
          </a:prstGeom>
          <a:noFill/>
          <a:ln cap="flat" cmpd="sng" w="19050">
            <a:solidFill>
              <a:srgbClr val="EFEFEF"/>
            </a:solidFill>
            <a:prstDash val="solid"/>
            <a:round/>
            <a:headEnd len="sm" w="sm" type="none"/>
            <a:tailEnd len="sm" w="sm" type="none"/>
          </a:ln>
        </p:spPr>
      </p:cxnSp>
      <p:sp>
        <p:nvSpPr>
          <p:cNvPr id="61" name="Shape 61"/>
          <p:cNvSpPr txBox="1"/>
          <p:nvPr>
            <p:ph type="title"/>
          </p:nvPr>
        </p:nvSpPr>
        <p:spPr>
          <a:xfrm>
            <a:off x="510450" y="2057400"/>
            <a:ext cx="8123100" cy="7788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Shape 6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3" name="Shape 63"/>
        <p:cNvGrpSpPr/>
        <p:nvPr/>
      </p:nvGrpSpPr>
      <p:grpSpPr>
        <a:xfrm>
          <a:off x="0" y="0"/>
          <a:ext cx="0" cy="0"/>
          <a:chOff x="0" y="0"/>
          <a:chExt cx="0" cy="0"/>
        </a:xfrm>
      </p:grpSpPr>
      <p:sp>
        <p:nvSpPr>
          <p:cNvPr id="64" name="Shape 64"/>
          <p:cNvSpPr/>
          <p:nvPr/>
        </p:nvSpPr>
        <p:spPr>
          <a:xfrm>
            <a:off x="0" y="5045700"/>
            <a:ext cx="9144000" cy="978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Shape 6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Shape 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8" name="Shape 68"/>
        <p:cNvGrpSpPr/>
        <p:nvPr/>
      </p:nvGrpSpPr>
      <p:grpSpPr>
        <a:xfrm>
          <a:off x="0" y="0"/>
          <a:ext cx="0" cy="0"/>
          <a:chOff x="0" y="0"/>
          <a:chExt cx="0" cy="0"/>
        </a:xfrm>
      </p:grpSpPr>
      <p:sp>
        <p:nvSpPr>
          <p:cNvPr id="69" name="Shape 69"/>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Shape 70"/>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Shape 71"/>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Shape 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3" name="Shape 73"/>
        <p:cNvGrpSpPr/>
        <p:nvPr/>
      </p:nvGrpSpPr>
      <p:grpSpPr>
        <a:xfrm>
          <a:off x="0" y="0"/>
          <a:ext cx="0" cy="0"/>
          <a:chOff x="0" y="0"/>
          <a:chExt cx="0" cy="0"/>
        </a:xfrm>
      </p:grpSpPr>
      <p:sp>
        <p:nvSpPr>
          <p:cNvPr id="74" name="Shape 7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Shape 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Shape 7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Shape 78"/>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Shape 7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80" name="Shape 80"/>
        <p:cNvGrpSpPr/>
        <p:nvPr/>
      </p:nvGrpSpPr>
      <p:grpSpPr>
        <a:xfrm>
          <a:off x="0" y="0"/>
          <a:ext cx="0" cy="0"/>
          <a:chOff x="0" y="0"/>
          <a:chExt cx="0" cy="0"/>
        </a:xfrm>
      </p:grpSpPr>
      <p:sp>
        <p:nvSpPr>
          <p:cNvPr id="81" name="Shape 81"/>
          <p:cNvSpPr txBox="1"/>
          <p:nvPr>
            <p:ph type="title"/>
          </p:nvPr>
        </p:nvSpPr>
        <p:spPr>
          <a:xfrm>
            <a:off x="490250" y="526350"/>
            <a:ext cx="57975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Shape 8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3" name="Shape 83"/>
        <p:cNvGrpSpPr/>
        <p:nvPr/>
      </p:nvGrpSpPr>
      <p:grpSpPr>
        <a:xfrm>
          <a:off x="0" y="0"/>
          <a:ext cx="0" cy="0"/>
          <a:chOff x="0" y="0"/>
          <a:chExt cx="0" cy="0"/>
        </a:xfrm>
      </p:grpSpPr>
      <p:sp>
        <p:nvSpPr>
          <p:cNvPr id="84" name="Shape 84"/>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85" name="Shape 85"/>
          <p:cNvCxnSpPr/>
          <p:nvPr/>
        </p:nvCxnSpPr>
        <p:spPr>
          <a:xfrm>
            <a:off x="5029675" y="4495500"/>
            <a:ext cx="468300" cy="0"/>
          </a:xfrm>
          <a:prstGeom prst="straightConnector1">
            <a:avLst/>
          </a:prstGeom>
          <a:noFill/>
          <a:ln cap="flat" cmpd="sng" w="19050">
            <a:solidFill>
              <a:srgbClr val="EFEFEF"/>
            </a:solidFill>
            <a:prstDash val="solid"/>
            <a:round/>
            <a:headEnd len="sm" w="sm" type="none"/>
            <a:tailEnd len="sm" w="sm" type="none"/>
          </a:ln>
        </p:spPr>
      </p:cxnSp>
      <p:sp>
        <p:nvSpPr>
          <p:cNvPr id="86" name="Shape 86"/>
          <p:cNvSpPr txBox="1"/>
          <p:nvPr>
            <p:ph type="title"/>
          </p:nvPr>
        </p:nvSpPr>
        <p:spPr>
          <a:xfrm>
            <a:off x="265500" y="1205825"/>
            <a:ext cx="4045200" cy="15096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Shape 87"/>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Shape 88"/>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Shape 8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0" name="Shape 90"/>
        <p:cNvGrpSpPr/>
        <p:nvPr/>
      </p:nvGrpSpPr>
      <p:grpSpPr>
        <a:xfrm>
          <a:off x="0" y="0"/>
          <a:ext cx="0" cy="0"/>
          <a:chOff x="0" y="0"/>
          <a:chExt cx="0" cy="0"/>
        </a:xfrm>
      </p:grpSpPr>
      <p:sp>
        <p:nvSpPr>
          <p:cNvPr id="91" name="Shape 91"/>
          <p:cNvSpPr txBox="1"/>
          <p:nvPr>
            <p:ph idx="1" type="body"/>
          </p:nvPr>
        </p:nvSpPr>
        <p:spPr>
          <a:xfrm>
            <a:off x="311700" y="4236825"/>
            <a:ext cx="5998800" cy="598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2100"/>
              <a:buNone/>
              <a:defRPr sz="2100"/>
            </a:lvl1pPr>
          </a:lstStyle>
          <a:p/>
        </p:txBody>
      </p:sp>
      <p:sp>
        <p:nvSpPr>
          <p:cNvPr id="92" name="Shape 9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3" name="Shape 93"/>
        <p:cNvGrpSpPr/>
        <p:nvPr/>
      </p:nvGrpSpPr>
      <p:grpSpPr>
        <a:xfrm>
          <a:off x="0" y="0"/>
          <a:ext cx="0" cy="0"/>
          <a:chOff x="0" y="0"/>
          <a:chExt cx="0" cy="0"/>
        </a:xfrm>
      </p:grpSpPr>
      <p:sp>
        <p:nvSpPr>
          <p:cNvPr id="94" name="Shape 94"/>
          <p:cNvSpPr/>
          <p:nvPr/>
        </p:nvSpPr>
        <p:spPr>
          <a:xfrm>
            <a:off x="0" y="5045700"/>
            <a:ext cx="9144000" cy="978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5" name="Shape 95"/>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Shape 96"/>
          <p:cNvSpPr txBox="1"/>
          <p:nvPr>
            <p:ph idx="1" type="body"/>
          </p:nvPr>
        </p:nvSpPr>
        <p:spPr>
          <a:xfrm>
            <a:off x="311700" y="3071300"/>
            <a:ext cx="8520600" cy="901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Shape 9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8" name="Shape 98"/>
        <p:cNvGrpSpPr/>
        <p:nvPr/>
      </p:nvGrpSpPr>
      <p:grpSpPr>
        <a:xfrm>
          <a:off x="0" y="0"/>
          <a:ext cx="0" cy="0"/>
          <a:chOff x="0" y="0"/>
          <a:chExt cx="0" cy="0"/>
        </a:xfrm>
      </p:grpSpPr>
      <p:sp>
        <p:nvSpPr>
          <p:cNvPr id="99" name="Shape 9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100" name="Shape 100"/>
          <p:cNvSpPr/>
          <p:nvPr/>
        </p:nvSpPr>
        <p:spPr>
          <a:xfrm>
            <a:off x="0" y="0"/>
            <a:ext cx="4572000" cy="5143500"/>
          </a:xfrm>
          <a:prstGeom prst="rect">
            <a:avLst/>
          </a:prstGeom>
          <a:solidFill>
            <a:srgbClr val="24363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Shape 101"/>
          <p:cNvSpPr txBox="1"/>
          <p:nvPr>
            <p:ph type="title"/>
          </p:nvPr>
        </p:nvSpPr>
        <p:spPr>
          <a:xfrm>
            <a:off x="4840525" y="1816950"/>
            <a:ext cx="4045200" cy="15096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2" name="Shape 102"/>
          <p:cNvSpPr txBox="1"/>
          <p:nvPr>
            <p:ph idx="1" type="body"/>
          </p:nvPr>
        </p:nvSpPr>
        <p:spPr>
          <a:xfrm>
            <a:off x="367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rgbClr val="073763"/>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Shape 5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Shape 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6.png"/><Relationship Id="rId7"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pic>
        <p:nvPicPr>
          <p:cNvPr descr="cityBackground1.jpg" id="107" name="Shape 107"/>
          <p:cNvPicPr preferRelativeResize="0"/>
          <p:nvPr/>
        </p:nvPicPr>
        <p:blipFill rotWithShape="1">
          <a:blip r:embed="rId3">
            <a:alphaModFix amt="32000"/>
          </a:blip>
          <a:srcRect b="45811" l="0" r="0" t="0"/>
          <a:stretch/>
        </p:blipFill>
        <p:spPr>
          <a:xfrm>
            <a:off x="0" y="0"/>
            <a:ext cx="9144000" cy="2998952"/>
          </a:xfrm>
          <a:prstGeom prst="rect">
            <a:avLst/>
          </a:prstGeom>
          <a:noFill/>
          <a:ln>
            <a:noFill/>
          </a:ln>
        </p:spPr>
      </p:pic>
      <p:sp>
        <p:nvSpPr>
          <p:cNvPr id="108" name="Shape 108"/>
          <p:cNvSpPr txBox="1"/>
          <p:nvPr>
            <p:ph type="ctrTitle"/>
          </p:nvPr>
        </p:nvSpPr>
        <p:spPr>
          <a:xfrm>
            <a:off x="396775" y="1257300"/>
            <a:ext cx="8123100" cy="1588500"/>
          </a:xfrm>
          <a:prstGeom prst="rect">
            <a:avLst/>
          </a:prstGeom>
        </p:spPr>
        <p:txBody>
          <a:bodyPr anchorCtr="0" anchor="b" bIns="91425" lIns="91425" spcFirstLastPara="1" rIns="91425" wrap="square" tIns="91425">
            <a:noAutofit/>
          </a:bodyPr>
          <a:lstStyle/>
          <a:p>
            <a:pPr indent="0" lvl="0" marL="0" algn="l">
              <a:spcBef>
                <a:spcPts val="0"/>
              </a:spcBef>
              <a:spcAft>
                <a:spcPts val="0"/>
              </a:spcAft>
              <a:buNone/>
            </a:pPr>
            <a:r>
              <a:rPr b="1" lang="en">
                <a:solidFill>
                  <a:srgbClr val="FFFFFF"/>
                </a:solidFill>
              </a:rPr>
              <a:t>WithU</a:t>
            </a:r>
            <a:endParaRPr b="1">
              <a:solidFill>
                <a:srgbClr val="FFFFFF"/>
              </a:solidFill>
            </a:endParaRPr>
          </a:p>
        </p:txBody>
      </p:sp>
      <p:sp>
        <p:nvSpPr>
          <p:cNvPr id="109" name="Shape 109"/>
          <p:cNvSpPr txBox="1"/>
          <p:nvPr>
            <p:ph idx="1" type="subTitle"/>
          </p:nvPr>
        </p:nvSpPr>
        <p:spPr>
          <a:xfrm>
            <a:off x="396775" y="3347300"/>
            <a:ext cx="4285800" cy="533100"/>
          </a:xfrm>
          <a:prstGeom prst="rect">
            <a:avLst/>
          </a:prstGeom>
        </p:spPr>
        <p:txBody>
          <a:bodyPr anchorCtr="0" anchor="t" bIns="91425" lIns="91425" spcFirstLastPara="1" rIns="91425" wrap="square" tIns="91425">
            <a:noAutofit/>
          </a:bodyPr>
          <a:lstStyle/>
          <a:p>
            <a:pPr indent="0" lvl="0" marL="0" algn="l">
              <a:spcBef>
                <a:spcPts val="0"/>
              </a:spcBef>
              <a:spcAft>
                <a:spcPts val="0"/>
              </a:spcAft>
              <a:buNone/>
            </a:pPr>
            <a:r>
              <a:rPr i="1" lang="en">
                <a:solidFill>
                  <a:srgbClr val="FFFFFF"/>
                </a:solidFill>
              </a:rPr>
              <a:t>The SAFEwalk Alternative</a:t>
            </a:r>
            <a:endParaRPr i="1">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1077D2"/>
            </a:gs>
            <a:gs pos="100000">
              <a:srgbClr val="093153"/>
            </a:gs>
          </a:gsLst>
          <a:path path="circle">
            <a:fillToRect b="50%" l="50%" r="50%" t="50%"/>
          </a:path>
          <a:tileRect/>
        </a:gradFill>
      </p:bgPr>
    </p:bg>
    <p:spTree>
      <p:nvGrpSpPr>
        <p:cNvPr id="113" name="Shape 113"/>
        <p:cNvGrpSpPr/>
        <p:nvPr/>
      </p:nvGrpSpPr>
      <p:grpSpPr>
        <a:xfrm>
          <a:off x="0" y="0"/>
          <a:ext cx="0" cy="0"/>
          <a:chOff x="0" y="0"/>
          <a:chExt cx="0" cy="0"/>
        </a:xfrm>
      </p:grpSpPr>
      <p:pic>
        <p:nvPicPr>
          <p:cNvPr descr="girlWalking.jpg" id="114" name="Shape 114"/>
          <p:cNvPicPr preferRelativeResize="0"/>
          <p:nvPr/>
        </p:nvPicPr>
        <p:blipFill rotWithShape="1">
          <a:blip r:embed="rId3">
            <a:alphaModFix amt="26000"/>
          </a:blip>
          <a:srcRect b="0" l="21067" r="0" t="517"/>
          <a:stretch/>
        </p:blipFill>
        <p:spPr>
          <a:xfrm>
            <a:off x="4564775" y="0"/>
            <a:ext cx="6222475" cy="5143500"/>
          </a:xfrm>
          <a:prstGeom prst="rect">
            <a:avLst/>
          </a:prstGeom>
          <a:noFill/>
          <a:ln>
            <a:noFill/>
          </a:ln>
        </p:spPr>
      </p:pic>
      <p:sp>
        <p:nvSpPr>
          <p:cNvPr id="115" name="Shape 115"/>
          <p:cNvSpPr txBox="1"/>
          <p:nvPr>
            <p:ph type="title"/>
          </p:nvPr>
        </p:nvSpPr>
        <p:spPr>
          <a:xfrm>
            <a:off x="1024925" y="2201400"/>
            <a:ext cx="3245700" cy="740700"/>
          </a:xfrm>
          <a:prstGeom prst="rect">
            <a:avLst/>
          </a:prstGeom>
        </p:spPr>
        <p:txBody>
          <a:bodyPr anchorCtr="0" anchor="b" bIns="91425" lIns="91425" spcFirstLastPara="1" rIns="91425" wrap="square" tIns="91425">
            <a:noAutofit/>
          </a:bodyPr>
          <a:lstStyle/>
          <a:p>
            <a:pPr indent="0" lvl="0" marL="0" algn="r">
              <a:spcBef>
                <a:spcPts val="0"/>
              </a:spcBef>
              <a:spcAft>
                <a:spcPts val="0"/>
              </a:spcAft>
              <a:buNone/>
            </a:pPr>
            <a:r>
              <a:rPr b="1" lang="en">
                <a:solidFill>
                  <a:srgbClr val="F3F3F3"/>
                </a:solidFill>
                <a:latin typeface="Raleway"/>
                <a:ea typeface="Raleway"/>
                <a:cs typeface="Raleway"/>
                <a:sym typeface="Raleway"/>
              </a:rPr>
              <a:t>Problem</a:t>
            </a:r>
            <a:endParaRPr b="1">
              <a:solidFill>
                <a:srgbClr val="F3F3F3"/>
              </a:solidFill>
              <a:latin typeface="Raleway"/>
              <a:ea typeface="Raleway"/>
              <a:cs typeface="Raleway"/>
              <a:sym typeface="Raleway"/>
            </a:endParaRPr>
          </a:p>
        </p:txBody>
      </p:sp>
      <p:sp>
        <p:nvSpPr>
          <p:cNvPr id="116" name="Shape 1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spcBef>
                <a:spcPts val="0"/>
              </a:spcBef>
              <a:spcAft>
                <a:spcPts val="0"/>
              </a:spcAft>
              <a:buSzPts val="1800"/>
              <a:buChar char="●"/>
            </a:pPr>
            <a:r>
              <a:rPr lang="en"/>
              <a:t>The current SAFEwalk model is inefficient</a:t>
            </a:r>
            <a:endParaRPr/>
          </a:p>
          <a:p>
            <a:pPr indent="-317500" lvl="1" marL="914400" rtl="0">
              <a:spcBef>
                <a:spcPts val="0"/>
              </a:spcBef>
              <a:spcAft>
                <a:spcPts val="0"/>
              </a:spcAft>
              <a:buSzPts val="1400"/>
              <a:buChar char="○"/>
            </a:pPr>
            <a:r>
              <a:rPr lang="en"/>
              <a:t>Hours end at 1 am</a:t>
            </a:r>
            <a:endParaRPr/>
          </a:p>
          <a:p>
            <a:pPr indent="-317500" lvl="1" marL="914400" rtl="0">
              <a:spcBef>
                <a:spcPts val="0"/>
              </a:spcBef>
              <a:spcAft>
                <a:spcPts val="0"/>
              </a:spcAft>
              <a:buSzPts val="1400"/>
              <a:buChar char="○"/>
            </a:pPr>
            <a:r>
              <a:rPr lang="en"/>
              <a:t>Students have to call and request a safewalk and state their location (instead of a GPS knowing exactly where they are).</a:t>
            </a:r>
            <a:endParaRPr/>
          </a:p>
          <a:p>
            <a:pPr indent="-342900" lvl="0" marL="457200" rtl="0">
              <a:spcBef>
                <a:spcPts val="0"/>
              </a:spcBef>
              <a:spcAft>
                <a:spcPts val="0"/>
              </a:spcAft>
              <a:buSzPts val="1800"/>
              <a:buChar char="●"/>
            </a:pPr>
            <a:r>
              <a:rPr lang="en"/>
              <a:t>Safety issues with Uber drivers due to inadequate background checks</a:t>
            </a:r>
            <a:endParaRPr/>
          </a:p>
          <a:p>
            <a:pPr indent="-342900" lvl="0" marL="457200">
              <a:spcBef>
                <a:spcPts val="0"/>
              </a:spcBef>
              <a:spcAft>
                <a:spcPts val="0"/>
              </a:spcAft>
              <a:buSzPts val="1800"/>
              <a:buChar char="●"/>
            </a:pPr>
            <a:r>
              <a:rPr lang="en"/>
              <a:t>Surge pricing with Uber can be extremely costly</a:t>
            </a:r>
            <a:endParaRPr/>
          </a:p>
        </p:txBody>
      </p:sp>
      <p:sp>
        <p:nvSpPr>
          <p:cNvPr id="117" name="Shape 117"/>
          <p:cNvSpPr/>
          <p:nvPr/>
        </p:nvSpPr>
        <p:spPr>
          <a:xfrm>
            <a:off x="380300" y="2293800"/>
            <a:ext cx="1239300" cy="5034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1077D2"/>
            </a:gs>
            <a:gs pos="100000">
              <a:srgbClr val="093153"/>
            </a:gs>
          </a:gsLst>
          <a:path path="circle">
            <a:fillToRect b="50%" l="50%" r="50%" t="50%"/>
          </a:path>
          <a:tileRect/>
        </a:gradFill>
      </p:bgPr>
    </p:bg>
    <p:spTree>
      <p:nvGrpSpPr>
        <p:cNvPr id="121" name="Shape 121"/>
        <p:cNvGrpSpPr/>
        <p:nvPr/>
      </p:nvGrpSpPr>
      <p:grpSpPr>
        <a:xfrm>
          <a:off x="0" y="0"/>
          <a:ext cx="0" cy="0"/>
          <a:chOff x="0" y="0"/>
          <a:chExt cx="0" cy="0"/>
        </a:xfrm>
      </p:grpSpPr>
      <p:pic>
        <p:nvPicPr>
          <p:cNvPr descr="groupwalking.jpg" id="122" name="Shape 122"/>
          <p:cNvPicPr preferRelativeResize="0"/>
          <p:nvPr/>
        </p:nvPicPr>
        <p:blipFill rotWithShape="1">
          <a:blip r:embed="rId3">
            <a:alphaModFix amt="50000"/>
          </a:blip>
          <a:srcRect b="0" l="39728" r="8576" t="0"/>
          <a:stretch/>
        </p:blipFill>
        <p:spPr>
          <a:xfrm>
            <a:off x="0" y="0"/>
            <a:ext cx="4559599" cy="5143500"/>
          </a:xfrm>
          <a:prstGeom prst="rect">
            <a:avLst/>
          </a:prstGeom>
          <a:noFill/>
          <a:ln>
            <a:noFill/>
          </a:ln>
        </p:spPr>
      </p:pic>
      <p:sp>
        <p:nvSpPr>
          <p:cNvPr id="123" name="Shape 123"/>
          <p:cNvSpPr txBox="1"/>
          <p:nvPr>
            <p:ph idx="1" type="body"/>
          </p:nvPr>
        </p:nvSpPr>
        <p:spPr>
          <a:xfrm>
            <a:off x="207125" y="1139175"/>
            <a:ext cx="4128600" cy="3548700"/>
          </a:xfrm>
          <a:prstGeom prst="rect">
            <a:avLst/>
          </a:prstGeom>
        </p:spPr>
        <p:txBody>
          <a:bodyPr anchorCtr="0" anchor="ctr" bIns="91425" lIns="91425" spcFirstLastPara="1" rIns="91425" wrap="square" tIns="91425">
            <a:noAutofit/>
          </a:bodyPr>
          <a:lstStyle/>
          <a:p>
            <a:pPr indent="-342900" lvl="0" marL="457200" rtl="0">
              <a:spcBef>
                <a:spcPts val="0"/>
              </a:spcBef>
              <a:spcAft>
                <a:spcPts val="0"/>
              </a:spcAft>
              <a:buSzPts val="1800"/>
              <a:buChar char="●"/>
            </a:pPr>
            <a:r>
              <a:rPr lang="en"/>
              <a:t>Smartphone app that simplifies the process of requesting a walk home</a:t>
            </a:r>
            <a:endParaRPr/>
          </a:p>
          <a:p>
            <a:pPr indent="-342900" lvl="0" marL="457200" rtl="0">
              <a:spcBef>
                <a:spcPts val="0"/>
              </a:spcBef>
              <a:spcAft>
                <a:spcPts val="0"/>
              </a:spcAft>
              <a:buSzPts val="1800"/>
              <a:buChar char="●"/>
            </a:pPr>
            <a:r>
              <a:rPr lang="en"/>
              <a:t>User-friendly Interface</a:t>
            </a:r>
            <a:endParaRPr/>
          </a:p>
          <a:p>
            <a:pPr indent="-342900" lvl="0" marL="457200" rtl="0">
              <a:spcBef>
                <a:spcPts val="0"/>
              </a:spcBef>
              <a:spcAft>
                <a:spcPts val="0"/>
              </a:spcAft>
              <a:buSzPts val="1800"/>
              <a:buChar char="●"/>
            </a:pPr>
            <a:r>
              <a:rPr lang="en"/>
              <a:t>Utilize GPS-enabled location technology</a:t>
            </a:r>
            <a:endParaRPr/>
          </a:p>
          <a:p>
            <a:pPr indent="-342900" lvl="0" marL="457200" rtl="0">
              <a:spcBef>
                <a:spcPts val="0"/>
              </a:spcBef>
              <a:spcAft>
                <a:spcPts val="0"/>
              </a:spcAft>
              <a:buSzPts val="1800"/>
              <a:buChar char="●"/>
            </a:pPr>
            <a:r>
              <a:rPr lang="en"/>
              <a:t>Later hours to </a:t>
            </a:r>
            <a:r>
              <a:rPr lang="en"/>
              <a:t>accommodate student activities</a:t>
            </a:r>
            <a:endParaRPr/>
          </a:p>
          <a:p>
            <a:pPr indent="-342900" lvl="0" marL="457200" rtl="0">
              <a:spcBef>
                <a:spcPts val="0"/>
              </a:spcBef>
              <a:spcAft>
                <a:spcPts val="0"/>
              </a:spcAft>
              <a:buSzPts val="1800"/>
              <a:buChar char="●"/>
            </a:pPr>
            <a:r>
              <a:rPr lang="en"/>
              <a:t>Two walkers will walk you home</a:t>
            </a:r>
            <a:endParaRPr/>
          </a:p>
          <a:p>
            <a:pPr indent="-317500" lvl="1" marL="914400" rtl="0">
              <a:spcBef>
                <a:spcPts val="0"/>
              </a:spcBef>
              <a:spcAft>
                <a:spcPts val="0"/>
              </a:spcAft>
              <a:buSzPts val="1400"/>
              <a:buChar char="○"/>
            </a:pPr>
            <a:r>
              <a:rPr lang="en"/>
              <a:t>One male, one female</a:t>
            </a:r>
            <a:endParaRPr/>
          </a:p>
        </p:txBody>
      </p:sp>
      <p:sp>
        <p:nvSpPr>
          <p:cNvPr id="124" name="Shape 124"/>
          <p:cNvSpPr txBox="1"/>
          <p:nvPr>
            <p:ph type="title"/>
          </p:nvPr>
        </p:nvSpPr>
        <p:spPr>
          <a:xfrm>
            <a:off x="4895675" y="2212650"/>
            <a:ext cx="3245700" cy="71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F3F3F3"/>
                </a:solidFill>
                <a:latin typeface="Raleway"/>
                <a:ea typeface="Raleway"/>
                <a:cs typeface="Raleway"/>
                <a:sym typeface="Raleway"/>
              </a:rPr>
              <a:t>Solution</a:t>
            </a:r>
            <a:endParaRPr b="1">
              <a:solidFill>
                <a:srgbClr val="F3F3F3"/>
              </a:solidFill>
              <a:latin typeface="Raleway"/>
              <a:ea typeface="Raleway"/>
              <a:cs typeface="Raleway"/>
              <a:sym typeface="Raleway"/>
            </a:endParaRPr>
          </a:p>
        </p:txBody>
      </p:sp>
      <p:sp>
        <p:nvSpPr>
          <p:cNvPr id="125" name="Shape 125"/>
          <p:cNvSpPr/>
          <p:nvPr/>
        </p:nvSpPr>
        <p:spPr>
          <a:xfrm>
            <a:off x="7531350" y="2315875"/>
            <a:ext cx="1239300" cy="4830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1077D2"/>
            </a:gs>
            <a:gs pos="100000">
              <a:srgbClr val="093153"/>
            </a:gs>
          </a:gsLst>
          <a:lin ang="5400012" scaled="0"/>
        </a:gradFill>
      </p:bgPr>
    </p:bg>
    <p:spTree>
      <p:nvGrpSpPr>
        <p:cNvPr id="129" name="Shape 129"/>
        <p:cNvGrpSpPr/>
        <p:nvPr/>
      </p:nvGrpSpPr>
      <p:grpSpPr>
        <a:xfrm>
          <a:off x="0" y="0"/>
          <a:ext cx="0" cy="0"/>
          <a:chOff x="0" y="0"/>
          <a:chExt cx="0" cy="0"/>
        </a:xfrm>
      </p:grpSpPr>
      <p:sp>
        <p:nvSpPr>
          <p:cNvPr id="130" name="Shape 130"/>
          <p:cNvSpPr txBox="1"/>
          <p:nvPr>
            <p:ph type="title"/>
          </p:nvPr>
        </p:nvSpPr>
        <p:spPr>
          <a:xfrm>
            <a:off x="311700" y="306900"/>
            <a:ext cx="3615600" cy="676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3600">
                <a:solidFill>
                  <a:srgbClr val="F3F3F3"/>
                </a:solidFill>
                <a:latin typeface="Raleway"/>
                <a:ea typeface="Raleway"/>
                <a:cs typeface="Raleway"/>
                <a:sym typeface="Raleway"/>
              </a:rPr>
              <a:t>Product</a:t>
            </a:r>
            <a:r>
              <a:rPr b="1" lang="en" sz="4200">
                <a:solidFill>
                  <a:srgbClr val="F3F3F3"/>
                </a:solidFill>
                <a:latin typeface="Raleway"/>
                <a:ea typeface="Raleway"/>
                <a:cs typeface="Raleway"/>
                <a:sym typeface="Raleway"/>
              </a:rPr>
              <a:t> </a:t>
            </a:r>
            <a:endParaRPr b="1" sz="4200">
              <a:solidFill>
                <a:srgbClr val="F3F3F3"/>
              </a:solidFill>
              <a:latin typeface="Raleway"/>
              <a:ea typeface="Raleway"/>
              <a:cs typeface="Raleway"/>
              <a:sym typeface="Raleway"/>
            </a:endParaRPr>
          </a:p>
        </p:txBody>
      </p:sp>
      <p:sp>
        <p:nvSpPr>
          <p:cNvPr id="131" name="Shape 131"/>
          <p:cNvSpPr/>
          <p:nvPr/>
        </p:nvSpPr>
        <p:spPr>
          <a:xfrm>
            <a:off x="419700" y="531425"/>
            <a:ext cx="1239300" cy="3933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132" name="Shape 132"/>
          <p:cNvPicPr preferRelativeResize="0"/>
          <p:nvPr/>
        </p:nvPicPr>
        <p:blipFill>
          <a:blip r:embed="rId3">
            <a:alphaModFix/>
          </a:blip>
          <a:stretch>
            <a:fillRect/>
          </a:stretch>
        </p:blipFill>
        <p:spPr>
          <a:xfrm>
            <a:off x="5123227" y="1268015"/>
            <a:ext cx="2030099" cy="3598536"/>
          </a:xfrm>
          <a:prstGeom prst="rect">
            <a:avLst/>
          </a:prstGeom>
          <a:noFill/>
          <a:ln>
            <a:noFill/>
          </a:ln>
        </p:spPr>
      </p:pic>
      <p:pic>
        <p:nvPicPr>
          <p:cNvPr id="133" name="Shape 133"/>
          <p:cNvPicPr preferRelativeResize="0"/>
          <p:nvPr/>
        </p:nvPicPr>
        <p:blipFill>
          <a:blip r:embed="rId4">
            <a:alphaModFix/>
          </a:blip>
          <a:stretch>
            <a:fillRect/>
          </a:stretch>
        </p:blipFill>
        <p:spPr>
          <a:xfrm>
            <a:off x="3435114" y="1265063"/>
            <a:ext cx="2030099" cy="3604437"/>
          </a:xfrm>
          <a:prstGeom prst="rect">
            <a:avLst/>
          </a:prstGeom>
          <a:noFill/>
          <a:ln>
            <a:noFill/>
          </a:ln>
        </p:spPr>
      </p:pic>
      <p:pic>
        <p:nvPicPr>
          <p:cNvPr id="134" name="Shape 134"/>
          <p:cNvPicPr preferRelativeResize="0"/>
          <p:nvPr/>
        </p:nvPicPr>
        <p:blipFill>
          <a:blip r:embed="rId5">
            <a:alphaModFix/>
          </a:blip>
          <a:stretch>
            <a:fillRect/>
          </a:stretch>
        </p:blipFill>
        <p:spPr>
          <a:xfrm>
            <a:off x="6826652" y="1282825"/>
            <a:ext cx="2030099" cy="3586681"/>
          </a:xfrm>
          <a:prstGeom prst="rect">
            <a:avLst/>
          </a:prstGeom>
          <a:noFill/>
          <a:ln>
            <a:noFill/>
          </a:ln>
        </p:spPr>
      </p:pic>
      <p:pic>
        <p:nvPicPr>
          <p:cNvPr id="135" name="Shape 135"/>
          <p:cNvPicPr preferRelativeResize="0"/>
          <p:nvPr/>
        </p:nvPicPr>
        <p:blipFill rotWithShape="1">
          <a:blip r:embed="rId6">
            <a:alphaModFix/>
          </a:blip>
          <a:srcRect b="0" l="0" r="0" t="891"/>
          <a:stretch/>
        </p:blipFill>
        <p:spPr>
          <a:xfrm>
            <a:off x="311700" y="1273950"/>
            <a:ext cx="1920400" cy="3598526"/>
          </a:xfrm>
          <a:prstGeom prst="rect">
            <a:avLst/>
          </a:prstGeom>
          <a:noFill/>
          <a:ln>
            <a:noFill/>
          </a:ln>
        </p:spPr>
      </p:pic>
      <p:pic>
        <p:nvPicPr>
          <p:cNvPr id="136" name="Shape 136"/>
          <p:cNvPicPr preferRelativeResize="0"/>
          <p:nvPr/>
        </p:nvPicPr>
        <p:blipFill>
          <a:blip r:embed="rId7">
            <a:alphaModFix/>
          </a:blip>
          <a:stretch>
            <a:fillRect/>
          </a:stretch>
        </p:blipFill>
        <p:spPr>
          <a:xfrm>
            <a:off x="1769438" y="1265076"/>
            <a:ext cx="2030099" cy="360441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1077D2"/>
            </a:gs>
            <a:gs pos="100000">
              <a:srgbClr val="093153"/>
            </a:gs>
          </a:gsLst>
          <a:lin ang="5400012" scaled="0"/>
        </a:gradFill>
      </p:bgPr>
    </p:bg>
    <p:spTree>
      <p:nvGrpSpPr>
        <p:cNvPr id="140" name="Shape 140"/>
        <p:cNvGrpSpPr/>
        <p:nvPr/>
      </p:nvGrpSpPr>
      <p:grpSpPr>
        <a:xfrm>
          <a:off x="0" y="0"/>
          <a:ext cx="0" cy="0"/>
          <a:chOff x="0" y="0"/>
          <a:chExt cx="0" cy="0"/>
        </a:xfrm>
      </p:grpSpPr>
      <p:sp>
        <p:nvSpPr>
          <p:cNvPr id="141" name="Shape 141"/>
          <p:cNvSpPr txBox="1"/>
          <p:nvPr>
            <p:ph idx="1" type="body"/>
          </p:nvPr>
        </p:nvSpPr>
        <p:spPr>
          <a:xfrm>
            <a:off x="311700" y="1313400"/>
            <a:ext cx="8055300" cy="3179400"/>
          </a:xfrm>
          <a:prstGeom prst="rect">
            <a:avLst/>
          </a:prstGeom>
        </p:spPr>
        <p:txBody>
          <a:bodyPr anchorCtr="0" anchor="t" bIns="91425" lIns="91425" spcFirstLastPara="1" rIns="91425" wrap="square" tIns="91425">
            <a:noAutofit/>
          </a:bodyPr>
          <a:lstStyle/>
          <a:p>
            <a:pPr indent="-381000" lvl="0" marL="457200" rtl="0">
              <a:spcBef>
                <a:spcPts val="0"/>
              </a:spcBef>
              <a:spcAft>
                <a:spcPts val="0"/>
              </a:spcAft>
              <a:buClr>
                <a:srgbClr val="F3F3F3"/>
              </a:buClr>
              <a:buSzPts val="2400"/>
              <a:buAutoNum type="arabicPeriod"/>
            </a:pPr>
            <a:r>
              <a:rPr b="1" lang="en" sz="2400">
                <a:solidFill>
                  <a:srgbClr val="F3F3F3"/>
                </a:solidFill>
              </a:rPr>
              <a:t>Account Registration</a:t>
            </a:r>
            <a:endParaRPr b="1" sz="2400">
              <a:solidFill>
                <a:srgbClr val="F3F3F3"/>
              </a:solidFill>
            </a:endParaRPr>
          </a:p>
          <a:p>
            <a:pPr indent="-381000" lvl="0" marL="457200" rtl="0">
              <a:spcBef>
                <a:spcPts val="0"/>
              </a:spcBef>
              <a:spcAft>
                <a:spcPts val="0"/>
              </a:spcAft>
              <a:buClr>
                <a:srgbClr val="F3F3F3"/>
              </a:buClr>
              <a:buSzPts val="2400"/>
              <a:buAutoNum type="arabicPeriod"/>
            </a:pPr>
            <a:r>
              <a:rPr b="1" lang="en" sz="2400">
                <a:solidFill>
                  <a:srgbClr val="F3F3F3"/>
                </a:solidFill>
              </a:rPr>
              <a:t>Log In / Log Out</a:t>
            </a:r>
            <a:endParaRPr b="1" sz="2400">
              <a:solidFill>
                <a:srgbClr val="F3F3F3"/>
              </a:solidFill>
            </a:endParaRPr>
          </a:p>
          <a:p>
            <a:pPr indent="-381000" lvl="0" marL="457200" rtl="0">
              <a:spcBef>
                <a:spcPts val="0"/>
              </a:spcBef>
              <a:spcAft>
                <a:spcPts val="0"/>
              </a:spcAft>
              <a:buClr>
                <a:srgbClr val="F3F3F3"/>
              </a:buClr>
              <a:buSzPts val="2400"/>
              <a:buAutoNum type="arabicPeriod"/>
            </a:pPr>
            <a:r>
              <a:rPr b="1" lang="en" sz="2400">
                <a:solidFill>
                  <a:srgbClr val="F3F3F3"/>
                </a:solidFill>
              </a:rPr>
              <a:t>Switch to Walker</a:t>
            </a:r>
            <a:endParaRPr b="1" sz="2400">
              <a:solidFill>
                <a:srgbClr val="F3F3F3"/>
              </a:solidFill>
            </a:endParaRPr>
          </a:p>
          <a:p>
            <a:pPr indent="-381000" lvl="0" marL="457200" rtl="0">
              <a:spcBef>
                <a:spcPts val="0"/>
              </a:spcBef>
              <a:spcAft>
                <a:spcPts val="0"/>
              </a:spcAft>
              <a:buClr>
                <a:srgbClr val="F3F3F3"/>
              </a:buClr>
              <a:buSzPts val="2400"/>
              <a:buAutoNum type="arabicPeriod"/>
            </a:pPr>
            <a:r>
              <a:rPr b="1" lang="en" sz="2400">
                <a:solidFill>
                  <a:srgbClr val="F3F3F3"/>
                </a:solidFill>
              </a:rPr>
              <a:t>Create Walk</a:t>
            </a:r>
            <a:endParaRPr b="1" sz="2400">
              <a:solidFill>
                <a:srgbClr val="F3F3F3"/>
              </a:solidFill>
            </a:endParaRPr>
          </a:p>
          <a:p>
            <a:pPr indent="-381000" lvl="0" marL="457200" rtl="0">
              <a:spcBef>
                <a:spcPts val="0"/>
              </a:spcBef>
              <a:spcAft>
                <a:spcPts val="0"/>
              </a:spcAft>
              <a:buClr>
                <a:srgbClr val="F3F3F3"/>
              </a:buClr>
              <a:buSzPts val="2400"/>
              <a:buAutoNum type="arabicPeriod"/>
            </a:pPr>
            <a:r>
              <a:rPr b="1" lang="en" sz="2400">
                <a:solidFill>
                  <a:srgbClr val="F3F3F3"/>
                </a:solidFill>
              </a:rPr>
              <a:t>Destination Navigation</a:t>
            </a:r>
            <a:endParaRPr b="1" sz="2400">
              <a:solidFill>
                <a:srgbClr val="F3F3F3"/>
              </a:solidFill>
            </a:endParaRPr>
          </a:p>
          <a:p>
            <a:pPr indent="-381000" lvl="0" marL="457200" rtl="0">
              <a:spcBef>
                <a:spcPts val="0"/>
              </a:spcBef>
              <a:spcAft>
                <a:spcPts val="0"/>
              </a:spcAft>
              <a:buClr>
                <a:srgbClr val="F3F3F3"/>
              </a:buClr>
              <a:buSzPts val="2400"/>
              <a:buAutoNum type="arabicPeriod"/>
            </a:pPr>
            <a:r>
              <a:rPr b="1" lang="en" sz="2400">
                <a:solidFill>
                  <a:srgbClr val="F3F3F3"/>
                </a:solidFill>
              </a:rPr>
              <a:t>Call Walkers</a:t>
            </a:r>
            <a:endParaRPr b="1" sz="2400">
              <a:solidFill>
                <a:srgbClr val="F3F3F3"/>
              </a:solidFill>
            </a:endParaRPr>
          </a:p>
          <a:p>
            <a:pPr indent="-381000" lvl="0" marL="457200">
              <a:spcBef>
                <a:spcPts val="0"/>
              </a:spcBef>
              <a:spcAft>
                <a:spcPts val="0"/>
              </a:spcAft>
              <a:buClr>
                <a:srgbClr val="F3F3F3"/>
              </a:buClr>
              <a:buSzPts val="2400"/>
              <a:buAutoNum type="arabicPeriod"/>
            </a:pPr>
            <a:r>
              <a:rPr b="1" lang="en" sz="2400">
                <a:solidFill>
                  <a:srgbClr val="F3F3F3"/>
                </a:solidFill>
              </a:rPr>
              <a:t>Rate Walk</a:t>
            </a:r>
            <a:endParaRPr b="1" sz="2400">
              <a:solidFill>
                <a:srgbClr val="F3F3F3"/>
              </a:solidFill>
            </a:endParaRPr>
          </a:p>
        </p:txBody>
      </p:sp>
      <p:sp>
        <p:nvSpPr>
          <p:cNvPr id="142" name="Shape 142"/>
          <p:cNvSpPr txBox="1"/>
          <p:nvPr>
            <p:ph type="title"/>
          </p:nvPr>
        </p:nvSpPr>
        <p:spPr>
          <a:xfrm>
            <a:off x="311700" y="515225"/>
            <a:ext cx="5978700" cy="581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b="1" lang="en" sz="3600">
                <a:solidFill>
                  <a:srgbClr val="F3F3F3"/>
                </a:solidFill>
                <a:latin typeface="Raleway"/>
                <a:ea typeface="Raleway"/>
                <a:cs typeface="Raleway"/>
                <a:sym typeface="Raleway"/>
              </a:rPr>
              <a:t>Functional Features</a:t>
            </a:r>
            <a:r>
              <a:rPr b="1" lang="en" sz="4200">
                <a:solidFill>
                  <a:srgbClr val="F3F3F3"/>
                </a:solidFill>
                <a:latin typeface="Raleway"/>
                <a:ea typeface="Raleway"/>
                <a:cs typeface="Raleway"/>
                <a:sym typeface="Raleway"/>
              </a:rPr>
              <a:t> </a:t>
            </a:r>
            <a:endParaRPr b="1" sz="4200">
              <a:solidFill>
                <a:srgbClr val="F3F3F3"/>
              </a:solidFill>
              <a:latin typeface="Raleway"/>
              <a:ea typeface="Raleway"/>
              <a:cs typeface="Raleway"/>
              <a:sym typeface="Raleway"/>
            </a:endParaRPr>
          </a:p>
        </p:txBody>
      </p:sp>
      <p:sp>
        <p:nvSpPr>
          <p:cNvPr id="143" name="Shape 143"/>
          <p:cNvSpPr/>
          <p:nvPr/>
        </p:nvSpPr>
        <p:spPr>
          <a:xfrm>
            <a:off x="419700" y="515225"/>
            <a:ext cx="1239300" cy="3933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1077D2"/>
            </a:gs>
            <a:gs pos="100000">
              <a:srgbClr val="093153"/>
            </a:gs>
          </a:gsLst>
          <a:lin ang="5400012" scaled="0"/>
        </a:gradFill>
      </p:bgPr>
    </p:bg>
    <p:spTree>
      <p:nvGrpSpPr>
        <p:cNvPr id="147" name="Shape 147"/>
        <p:cNvGrpSpPr/>
        <p:nvPr/>
      </p:nvGrpSpPr>
      <p:grpSpPr>
        <a:xfrm>
          <a:off x="0" y="0"/>
          <a:ext cx="0" cy="0"/>
          <a:chOff x="0" y="0"/>
          <a:chExt cx="0" cy="0"/>
        </a:xfrm>
      </p:grpSpPr>
      <p:pic>
        <p:nvPicPr>
          <p:cNvPr descr="cityBackground2.jpg" id="148" name="Shape 148"/>
          <p:cNvPicPr preferRelativeResize="0"/>
          <p:nvPr/>
        </p:nvPicPr>
        <p:blipFill rotWithShape="1">
          <a:blip r:embed="rId3">
            <a:alphaModFix amt="44000"/>
          </a:blip>
          <a:srcRect b="2095" l="0" r="0" t="0"/>
          <a:stretch/>
        </p:blipFill>
        <p:spPr>
          <a:xfrm>
            <a:off x="0" y="0"/>
            <a:ext cx="9143999" cy="5035527"/>
          </a:xfrm>
          <a:prstGeom prst="rect">
            <a:avLst/>
          </a:prstGeom>
          <a:noFill/>
          <a:ln>
            <a:noFill/>
          </a:ln>
        </p:spPr>
      </p:pic>
      <p:sp>
        <p:nvSpPr>
          <p:cNvPr id="149" name="Shape 149"/>
          <p:cNvSpPr txBox="1"/>
          <p:nvPr>
            <p:ph idx="1" type="body"/>
          </p:nvPr>
        </p:nvSpPr>
        <p:spPr>
          <a:xfrm>
            <a:off x="311700" y="1275250"/>
            <a:ext cx="8296500" cy="3608400"/>
          </a:xfrm>
          <a:prstGeom prst="rect">
            <a:avLst/>
          </a:prstGeom>
        </p:spPr>
        <p:txBody>
          <a:bodyPr anchorCtr="0" anchor="t" bIns="91425" lIns="91425" spcFirstLastPara="1" rIns="91425" wrap="square" tIns="91425">
            <a:noAutofit/>
          </a:bodyPr>
          <a:lstStyle/>
          <a:p>
            <a:pPr indent="-381000" lvl="0" marL="457200" marR="0" rtl="0" algn="l">
              <a:lnSpc>
                <a:spcPct val="115000"/>
              </a:lnSpc>
              <a:spcBef>
                <a:spcPts val="0"/>
              </a:spcBef>
              <a:spcAft>
                <a:spcPts val="0"/>
              </a:spcAft>
              <a:buClr>
                <a:schemeClr val="lt1"/>
              </a:buClr>
              <a:buSzPts val="2400"/>
              <a:buChar char="●"/>
            </a:pPr>
            <a:r>
              <a:rPr b="1" lang="en" sz="2400">
                <a:solidFill>
                  <a:schemeClr val="lt1"/>
                </a:solidFill>
              </a:rPr>
              <a:t>Walker Pairing</a:t>
            </a:r>
            <a:endParaRPr b="1" sz="2400">
              <a:solidFill>
                <a:schemeClr val="lt1"/>
              </a:solidFill>
            </a:endParaRPr>
          </a:p>
          <a:p>
            <a:pPr indent="-381000" lvl="0" marL="457200" marR="0" rtl="0" algn="l">
              <a:lnSpc>
                <a:spcPct val="115000"/>
              </a:lnSpc>
              <a:spcBef>
                <a:spcPts val="0"/>
              </a:spcBef>
              <a:spcAft>
                <a:spcPts val="0"/>
              </a:spcAft>
              <a:buClr>
                <a:schemeClr val="lt1"/>
              </a:buClr>
              <a:buSzPts val="2400"/>
              <a:buChar char="●"/>
            </a:pPr>
            <a:r>
              <a:rPr b="1" lang="en" sz="2400">
                <a:solidFill>
                  <a:schemeClr val="lt1"/>
                </a:solidFill>
              </a:rPr>
              <a:t>Matching Pair to Requested Walk</a:t>
            </a:r>
            <a:endParaRPr b="1" sz="2400">
              <a:solidFill>
                <a:schemeClr val="lt1"/>
              </a:solidFill>
            </a:endParaRPr>
          </a:p>
          <a:p>
            <a:pPr indent="-381000" lvl="0" marL="457200" marR="0" rtl="0" algn="l">
              <a:lnSpc>
                <a:spcPct val="115000"/>
              </a:lnSpc>
              <a:spcBef>
                <a:spcPts val="0"/>
              </a:spcBef>
              <a:spcAft>
                <a:spcPts val="0"/>
              </a:spcAft>
              <a:buClr>
                <a:schemeClr val="lt1"/>
              </a:buClr>
              <a:buSzPts val="2400"/>
              <a:buChar char="●"/>
            </a:pPr>
            <a:r>
              <a:rPr b="1" lang="en" sz="2400">
                <a:solidFill>
                  <a:schemeClr val="lt1"/>
                </a:solidFill>
              </a:rPr>
              <a:t>Navigation for Pair to Meet</a:t>
            </a:r>
            <a:endParaRPr b="1" sz="2400">
              <a:solidFill>
                <a:schemeClr val="lt1"/>
              </a:solidFill>
            </a:endParaRPr>
          </a:p>
          <a:p>
            <a:pPr indent="0" lvl="0" marL="0" marR="0" rtl="0" algn="l">
              <a:lnSpc>
                <a:spcPct val="115000"/>
              </a:lnSpc>
              <a:spcBef>
                <a:spcPts val="1600"/>
              </a:spcBef>
              <a:spcAft>
                <a:spcPts val="0"/>
              </a:spcAft>
              <a:buNone/>
            </a:pPr>
            <a:r>
              <a:rPr b="1" i="1" lang="en" sz="2400" u="sng">
                <a:solidFill>
                  <a:schemeClr val="lt1"/>
                </a:solidFill>
              </a:rPr>
              <a:t>Future</a:t>
            </a:r>
            <a:endParaRPr b="1" i="1" sz="2400" u="sng">
              <a:solidFill>
                <a:schemeClr val="lt1"/>
              </a:solidFill>
            </a:endParaRPr>
          </a:p>
          <a:p>
            <a:pPr indent="-381000" lvl="0" marL="457200" marR="0" rtl="0" algn="l">
              <a:lnSpc>
                <a:spcPct val="115000"/>
              </a:lnSpc>
              <a:spcBef>
                <a:spcPts val="1600"/>
              </a:spcBef>
              <a:spcAft>
                <a:spcPts val="0"/>
              </a:spcAft>
              <a:buClr>
                <a:schemeClr val="lt1"/>
              </a:buClr>
              <a:buSzPts val="2400"/>
              <a:buChar char="●"/>
            </a:pPr>
            <a:r>
              <a:rPr b="1" lang="en" sz="2400">
                <a:solidFill>
                  <a:schemeClr val="lt1"/>
                </a:solidFill>
              </a:rPr>
              <a:t>In-app messaging between walkers and user</a:t>
            </a:r>
            <a:endParaRPr b="1" sz="2400">
              <a:solidFill>
                <a:schemeClr val="lt1"/>
              </a:solidFill>
            </a:endParaRPr>
          </a:p>
          <a:p>
            <a:pPr indent="-381000" lvl="0" marL="457200" marR="0" rtl="0" algn="l">
              <a:lnSpc>
                <a:spcPct val="115000"/>
              </a:lnSpc>
              <a:spcBef>
                <a:spcPts val="0"/>
              </a:spcBef>
              <a:spcAft>
                <a:spcPts val="0"/>
              </a:spcAft>
              <a:buClr>
                <a:schemeClr val="lt1"/>
              </a:buClr>
              <a:buSzPts val="2400"/>
              <a:buChar char="●"/>
            </a:pPr>
            <a:r>
              <a:rPr b="1" lang="en" sz="2400">
                <a:solidFill>
                  <a:schemeClr val="lt1"/>
                </a:solidFill>
              </a:rPr>
              <a:t>Improve matching system to match with closest pair</a:t>
            </a:r>
            <a:endParaRPr b="1" sz="2400">
              <a:solidFill>
                <a:schemeClr val="lt1"/>
              </a:solidFill>
            </a:endParaRPr>
          </a:p>
          <a:p>
            <a:pPr indent="-381000" lvl="0" marL="457200" marR="0" rtl="0" algn="l">
              <a:lnSpc>
                <a:spcPct val="115000"/>
              </a:lnSpc>
              <a:spcBef>
                <a:spcPts val="0"/>
              </a:spcBef>
              <a:spcAft>
                <a:spcPts val="0"/>
              </a:spcAft>
              <a:buClr>
                <a:schemeClr val="lt1"/>
              </a:buClr>
              <a:buSzPts val="2400"/>
              <a:buChar char="●"/>
            </a:pPr>
            <a:r>
              <a:rPr b="1" lang="en" sz="2400">
                <a:solidFill>
                  <a:schemeClr val="lt1"/>
                </a:solidFill>
              </a:rPr>
              <a:t>Adding pictures to profile</a:t>
            </a:r>
            <a:endParaRPr b="1" sz="2400">
              <a:solidFill>
                <a:schemeClr val="lt1"/>
              </a:solidFill>
            </a:endParaRPr>
          </a:p>
        </p:txBody>
      </p:sp>
      <p:sp>
        <p:nvSpPr>
          <p:cNvPr id="150" name="Shape 150"/>
          <p:cNvSpPr txBox="1"/>
          <p:nvPr>
            <p:ph type="title"/>
          </p:nvPr>
        </p:nvSpPr>
        <p:spPr>
          <a:xfrm>
            <a:off x="1768525" y="408800"/>
            <a:ext cx="6953400" cy="81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F3F3F3"/>
                </a:solidFill>
                <a:latin typeface="Raleway"/>
                <a:ea typeface="Raleway"/>
                <a:cs typeface="Raleway"/>
                <a:sym typeface="Raleway"/>
              </a:rPr>
              <a:t>In Progress &amp; Future Features</a:t>
            </a:r>
            <a:endParaRPr b="1" sz="3000">
              <a:solidFill>
                <a:srgbClr val="F3F3F3"/>
              </a:solidFill>
              <a:latin typeface="Raleway"/>
              <a:ea typeface="Raleway"/>
              <a:cs typeface="Raleway"/>
              <a:sym typeface="Raleway"/>
            </a:endParaRPr>
          </a:p>
        </p:txBody>
      </p:sp>
      <p:sp>
        <p:nvSpPr>
          <p:cNvPr id="151" name="Shape 151"/>
          <p:cNvSpPr/>
          <p:nvPr/>
        </p:nvSpPr>
        <p:spPr>
          <a:xfrm>
            <a:off x="419700" y="524875"/>
            <a:ext cx="1239300" cy="3933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1077D2"/>
            </a:gs>
            <a:gs pos="100000">
              <a:srgbClr val="093153"/>
            </a:gs>
          </a:gsLst>
          <a:lin ang="5400012" scaled="0"/>
        </a:gradFill>
      </p:bgPr>
    </p:bg>
    <p:spTree>
      <p:nvGrpSpPr>
        <p:cNvPr id="155" name="Shape 155"/>
        <p:cNvGrpSpPr/>
        <p:nvPr/>
      </p:nvGrpSpPr>
      <p:grpSpPr>
        <a:xfrm>
          <a:off x="0" y="0"/>
          <a:ext cx="0" cy="0"/>
          <a:chOff x="0" y="0"/>
          <a:chExt cx="0" cy="0"/>
        </a:xfrm>
      </p:grpSpPr>
      <p:sp>
        <p:nvSpPr>
          <p:cNvPr id="156" name="Shape 156"/>
          <p:cNvSpPr txBox="1"/>
          <p:nvPr>
            <p:ph idx="1" type="body"/>
          </p:nvPr>
        </p:nvSpPr>
        <p:spPr>
          <a:xfrm>
            <a:off x="152725" y="2262000"/>
            <a:ext cx="2827800" cy="27165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Clr>
                <a:srgbClr val="FFFFFF"/>
              </a:buClr>
              <a:buSzPts val="1400"/>
              <a:buChar char="●"/>
            </a:pPr>
            <a:r>
              <a:rPr lang="en" sz="1400">
                <a:solidFill>
                  <a:srgbClr val="FFFFFF"/>
                </a:solidFill>
              </a:rPr>
              <a:t>Google Maps doesn’t make it easy to build paths on the map</a:t>
            </a:r>
            <a:endParaRPr sz="1400">
              <a:solidFill>
                <a:srgbClr val="FFFFFF"/>
              </a:solidFill>
            </a:endParaRPr>
          </a:p>
          <a:p>
            <a:pPr indent="-317500" lvl="0" marL="457200" rtl="0">
              <a:spcBef>
                <a:spcPts val="0"/>
              </a:spcBef>
              <a:spcAft>
                <a:spcPts val="0"/>
              </a:spcAft>
              <a:buClr>
                <a:srgbClr val="FFFFFF"/>
              </a:buClr>
              <a:buSzPts val="1400"/>
              <a:buChar char="●"/>
            </a:pPr>
            <a:r>
              <a:rPr lang="en" sz="1400">
                <a:solidFill>
                  <a:srgbClr val="FFFFFF"/>
                </a:solidFill>
              </a:rPr>
              <a:t>Pass back individual map points and you have to “draw” connections between the points </a:t>
            </a:r>
            <a:endParaRPr sz="1400">
              <a:solidFill>
                <a:srgbClr val="FFFFFF"/>
              </a:solidFill>
            </a:endParaRPr>
          </a:p>
          <a:p>
            <a:pPr indent="-317500" lvl="0" marL="457200">
              <a:spcBef>
                <a:spcPts val="0"/>
              </a:spcBef>
              <a:spcAft>
                <a:spcPts val="0"/>
              </a:spcAft>
              <a:buClr>
                <a:srgbClr val="FFFFFF"/>
              </a:buClr>
              <a:buSzPts val="1400"/>
              <a:buChar char="●"/>
            </a:pPr>
            <a:r>
              <a:rPr lang="en" sz="1400">
                <a:solidFill>
                  <a:srgbClr val="FFFFFF"/>
                </a:solidFill>
              </a:rPr>
              <a:t>Google Places API simplified the creation of a destination </a:t>
            </a:r>
            <a:endParaRPr sz="1400">
              <a:solidFill>
                <a:srgbClr val="FFFFFF"/>
              </a:solidFill>
            </a:endParaRPr>
          </a:p>
        </p:txBody>
      </p:sp>
      <p:sp>
        <p:nvSpPr>
          <p:cNvPr id="157" name="Shape 157"/>
          <p:cNvSpPr txBox="1"/>
          <p:nvPr>
            <p:ph type="title"/>
          </p:nvPr>
        </p:nvSpPr>
        <p:spPr>
          <a:xfrm>
            <a:off x="1412050" y="351175"/>
            <a:ext cx="3150000" cy="74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3600">
                <a:solidFill>
                  <a:srgbClr val="F3F3F3"/>
                </a:solidFill>
                <a:latin typeface="Raleway"/>
                <a:ea typeface="Raleway"/>
                <a:cs typeface="Raleway"/>
                <a:sym typeface="Raleway"/>
              </a:rPr>
              <a:t>Challenges</a:t>
            </a:r>
            <a:endParaRPr b="1" sz="4200">
              <a:solidFill>
                <a:srgbClr val="F3F3F3"/>
              </a:solidFill>
              <a:latin typeface="Raleway"/>
              <a:ea typeface="Raleway"/>
              <a:cs typeface="Raleway"/>
              <a:sym typeface="Raleway"/>
            </a:endParaRPr>
          </a:p>
        </p:txBody>
      </p:sp>
      <p:sp>
        <p:nvSpPr>
          <p:cNvPr id="158" name="Shape 158"/>
          <p:cNvSpPr/>
          <p:nvPr/>
        </p:nvSpPr>
        <p:spPr>
          <a:xfrm>
            <a:off x="419700" y="524875"/>
            <a:ext cx="1239300" cy="3933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9" name="Shape 159"/>
          <p:cNvSpPr txBox="1"/>
          <p:nvPr>
            <p:ph idx="1" type="body"/>
          </p:nvPr>
        </p:nvSpPr>
        <p:spPr>
          <a:xfrm>
            <a:off x="3221850" y="2262100"/>
            <a:ext cx="2688900" cy="26616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Clr>
                <a:srgbClr val="FFFFFF"/>
              </a:buClr>
              <a:buSzPts val="1400"/>
              <a:buChar char="●"/>
            </a:pPr>
            <a:r>
              <a:rPr lang="en" sz="1400">
                <a:solidFill>
                  <a:srgbClr val="FFFFFF"/>
                </a:solidFill>
              </a:rPr>
              <a:t>One of the major challenges with trying to create the pairing and walk matching services was scalability and dealing with concurrent access to fields in the DB</a:t>
            </a:r>
            <a:endParaRPr sz="1400">
              <a:solidFill>
                <a:srgbClr val="FFFFFF"/>
              </a:solidFill>
            </a:endParaRPr>
          </a:p>
          <a:p>
            <a:pPr indent="0" lvl="0" marL="0" rtl="0">
              <a:spcBef>
                <a:spcPts val="1600"/>
              </a:spcBef>
              <a:spcAft>
                <a:spcPts val="1600"/>
              </a:spcAft>
              <a:buNone/>
            </a:pPr>
            <a:r>
              <a:t/>
            </a:r>
            <a:endParaRPr sz="1400">
              <a:solidFill>
                <a:srgbClr val="FFFFFF"/>
              </a:solidFill>
            </a:endParaRPr>
          </a:p>
        </p:txBody>
      </p:sp>
      <p:sp>
        <p:nvSpPr>
          <p:cNvPr id="160" name="Shape 160"/>
          <p:cNvSpPr txBox="1"/>
          <p:nvPr>
            <p:ph idx="1" type="body"/>
          </p:nvPr>
        </p:nvSpPr>
        <p:spPr>
          <a:xfrm>
            <a:off x="6167650" y="2262000"/>
            <a:ext cx="2700300" cy="23067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Clr>
                <a:srgbClr val="FFFFFF"/>
              </a:buClr>
              <a:buSzPts val="1400"/>
              <a:buChar char="●"/>
            </a:pPr>
            <a:r>
              <a:rPr lang="en" sz="1400">
                <a:solidFill>
                  <a:srgbClr val="FFFFFF"/>
                </a:solidFill>
              </a:rPr>
              <a:t>Much of our application flow depends on data changes coming from the database</a:t>
            </a:r>
            <a:endParaRPr sz="1400">
              <a:solidFill>
                <a:srgbClr val="FFFFFF"/>
              </a:solidFill>
            </a:endParaRPr>
          </a:p>
          <a:p>
            <a:pPr indent="-317500" lvl="0" marL="457200" rtl="0">
              <a:spcBef>
                <a:spcPts val="0"/>
              </a:spcBef>
              <a:spcAft>
                <a:spcPts val="0"/>
              </a:spcAft>
              <a:buClr>
                <a:srgbClr val="FFFFFF"/>
              </a:buClr>
              <a:buSzPts val="1400"/>
              <a:buChar char="●"/>
            </a:pPr>
            <a:r>
              <a:rPr lang="en" sz="1400">
                <a:solidFill>
                  <a:srgbClr val="FFFFFF"/>
                </a:solidFill>
              </a:rPr>
              <a:t>Our backend had to enable and disable listeners on specific DB locations at different times</a:t>
            </a:r>
            <a:endParaRPr sz="1400">
              <a:solidFill>
                <a:srgbClr val="FFFFFF"/>
              </a:solidFill>
            </a:endParaRPr>
          </a:p>
        </p:txBody>
      </p:sp>
      <p:cxnSp>
        <p:nvCxnSpPr>
          <p:cNvPr id="161" name="Shape 161"/>
          <p:cNvCxnSpPr/>
          <p:nvPr/>
        </p:nvCxnSpPr>
        <p:spPr>
          <a:xfrm>
            <a:off x="272000" y="2174000"/>
            <a:ext cx="2708400" cy="0"/>
          </a:xfrm>
          <a:prstGeom prst="straightConnector1">
            <a:avLst/>
          </a:prstGeom>
          <a:noFill/>
          <a:ln cap="flat" cmpd="sng" w="28575">
            <a:solidFill>
              <a:srgbClr val="FFFFFF"/>
            </a:solidFill>
            <a:prstDash val="solid"/>
            <a:round/>
            <a:headEnd len="med" w="med" type="none"/>
            <a:tailEnd len="med" w="med" type="none"/>
          </a:ln>
        </p:spPr>
      </p:cxnSp>
      <p:cxnSp>
        <p:nvCxnSpPr>
          <p:cNvPr id="162" name="Shape 162"/>
          <p:cNvCxnSpPr/>
          <p:nvPr/>
        </p:nvCxnSpPr>
        <p:spPr>
          <a:xfrm>
            <a:off x="3217800" y="2174000"/>
            <a:ext cx="2708400" cy="0"/>
          </a:xfrm>
          <a:prstGeom prst="straightConnector1">
            <a:avLst/>
          </a:prstGeom>
          <a:noFill/>
          <a:ln cap="flat" cmpd="sng" w="28575">
            <a:solidFill>
              <a:srgbClr val="FFFFFF"/>
            </a:solidFill>
            <a:prstDash val="solid"/>
            <a:round/>
            <a:headEnd len="med" w="med" type="none"/>
            <a:tailEnd len="med" w="med" type="none"/>
          </a:ln>
        </p:spPr>
      </p:cxnSp>
      <p:cxnSp>
        <p:nvCxnSpPr>
          <p:cNvPr id="163" name="Shape 163"/>
          <p:cNvCxnSpPr/>
          <p:nvPr/>
        </p:nvCxnSpPr>
        <p:spPr>
          <a:xfrm>
            <a:off x="6163600" y="2174000"/>
            <a:ext cx="2708400" cy="0"/>
          </a:xfrm>
          <a:prstGeom prst="straightConnector1">
            <a:avLst/>
          </a:prstGeom>
          <a:noFill/>
          <a:ln cap="flat" cmpd="sng" w="28575">
            <a:solidFill>
              <a:srgbClr val="FFFFFF"/>
            </a:solidFill>
            <a:prstDash val="solid"/>
            <a:round/>
            <a:headEnd len="med" w="med" type="none"/>
            <a:tailEnd len="med" w="med" type="none"/>
          </a:ln>
        </p:spPr>
      </p:cxnSp>
      <p:sp>
        <p:nvSpPr>
          <p:cNvPr id="164" name="Shape 164"/>
          <p:cNvSpPr txBox="1"/>
          <p:nvPr/>
        </p:nvSpPr>
        <p:spPr>
          <a:xfrm>
            <a:off x="272000" y="1547450"/>
            <a:ext cx="2708400" cy="5385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2400">
                <a:solidFill>
                  <a:srgbClr val="FFFFFF"/>
                </a:solidFill>
              </a:rPr>
              <a:t>Google Maps API</a:t>
            </a:r>
            <a:endParaRPr b="1" sz="2400">
              <a:solidFill>
                <a:srgbClr val="FFFFFF"/>
              </a:solidFill>
            </a:endParaRPr>
          </a:p>
        </p:txBody>
      </p:sp>
      <p:sp>
        <p:nvSpPr>
          <p:cNvPr id="165" name="Shape 165"/>
          <p:cNvSpPr txBox="1"/>
          <p:nvPr/>
        </p:nvSpPr>
        <p:spPr>
          <a:xfrm>
            <a:off x="6156300" y="1225900"/>
            <a:ext cx="2708400" cy="8217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2400">
                <a:solidFill>
                  <a:srgbClr val="FFFFFF"/>
                </a:solidFill>
              </a:rPr>
              <a:t>Event-Based Architecture</a:t>
            </a:r>
            <a:endParaRPr b="1" sz="2400">
              <a:solidFill>
                <a:srgbClr val="FFFFFF"/>
              </a:solidFill>
            </a:endParaRPr>
          </a:p>
        </p:txBody>
      </p:sp>
      <p:sp>
        <p:nvSpPr>
          <p:cNvPr id="166" name="Shape 166"/>
          <p:cNvSpPr txBox="1"/>
          <p:nvPr/>
        </p:nvSpPr>
        <p:spPr>
          <a:xfrm>
            <a:off x="3208775" y="1547450"/>
            <a:ext cx="2708400" cy="5001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2400">
                <a:solidFill>
                  <a:srgbClr val="FFFFFF"/>
                </a:solidFill>
              </a:rPr>
              <a:t>Concurrency</a:t>
            </a:r>
            <a:endParaRPr b="1" sz="24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1077D2"/>
            </a:gs>
            <a:gs pos="100000">
              <a:srgbClr val="093153"/>
            </a:gs>
          </a:gsLst>
          <a:lin ang="5400012" scaled="0"/>
        </a:gradFill>
      </p:bgPr>
    </p:bg>
    <p:spTree>
      <p:nvGrpSpPr>
        <p:cNvPr id="170" name="Shape 170"/>
        <p:cNvGrpSpPr/>
        <p:nvPr/>
      </p:nvGrpSpPr>
      <p:grpSpPr>
        <a:xfrm>
          <a:off x="0" y="0"/>
          <a:ext cx="0" cy="0"/>
          <a:chOff x="0" y="0"/>
          <a:chExt cx="0" cy="0"/>
        </a:xfrm>
      </p:grpSpPr>
      <p:sp>
        <p:nvSpPr>
          <p:cNvPr id="171" name="Shape 171"/>
          <p:cNvSpPr txBox="1"/>
          <p:nvPr>
            <p:ph idx="1" type="body"/>
          </p:nvPr>
        </p:nvSpPr>
        <p:spPr>
          <a:xfrm>
            <a:off x="152725" y="2262000"/>
            <a:ext cx="2827800" cy="27165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Clr>
                <a:srgbClr val="FFFFFF"/>
              </a:buClr>
              <a:buSzPts val="1400"/>
              <a:buChar char="●"/>
            </a:pPr>
            <a:r>
              <a:rPr lang="en" sz="1400">
                <a:solidFill>
                  <a:srgbClr val="FFFFFF"/>
                </a:solidFill>
              </a:rPr>
              <a:t>Market towards universities that want to increase campus safety</a:t>
            </a:r>
            <a:endParaRPr sz="1400">
              <a:solidFill>
                <a:srgbClr val="FFFFFF"/>
              </a:solidFill>
            </a:endParaRPr>
          </a:p>
          <a:p>
            <a:pPr indent="-317500" lvl="0" marL="457200" rtl="0">
              <a:spcBef>
                <a:spcPts val="0"/>
              </a:spcBef>
              <a:spcAft>
                <a:spcPts val="0"/>
              </a:spcAft>
              <a:buClr>
                <a:srgbClr val="FFFFFF"/>
              </a:buClr>
              <a:buSzPts val="1400"/>
              <a:buChar char="●"/>
            </a:pPr>
            <a:r>
              <a:rPr lang="en" sz="1400">
                <a:solidFill>
                  <a:srgbClr val="FFFFFF"/>
                </a:solidFill>
              </a:rPr>
              <a:t>These Universities could pay us to license the app</a:t>
            </a:r>
            <a:endParaRPr sz="1400">
              <a:solidFill>
                <a:srgbClr val="FFFFFF"/>
              </a:solidFill>
            </a:endParaRPr>
          </a:p>
          <a:p>
            <a:pPr indent="-317500" lvl="0" marL="457200">
              <a:spcBef>
                <a:spcPts val="0"/>
              </a:spcBef>
              <a:spcAft>
                <a:spcPts val="0"/>
              </a:spcAft>
              <a:buClr>
                <a:srgbClr val="FFFFFF"/>
              </a:buClr>
              <a:buSzPts val="1400"/>
              <a:buChar char="●"/>
            </a:pPr>
            <a:r>
              <a:rPr lang="en" sz="1400">
                <a:solidFill>
                  <a:srgbClr val="FFFFFF"/>
                </a:solidFill>
              </a:rPr>
              <a:t>If universities are not willing to pay for the service, we could reach an agreement that we could replace their current program</a:t>
            </a:r>
            <a:endParaRPr sz="1400">
              <a:solidFill>
                <a:srgbClr val="FFFFFF"/>
              </a:solidFill>
            </a:endParaRPr>
          </a:p>
        </p:txBody>
      </p:sp>
      <p:sp>
        <p:nvSpPr>
          <p:cNvPr id="172" name="Shape 172"/>
          <p:cNvSpPr txBox="1"/>
          <p:nvPr>
            <p:ph type="title"/>
          </p:nvPr>
        </p:nvSpPr>
        <p:spPr>
          <a:xfrm>
            <a:off x="1412050" y="351175"/>
            <a:ext cx="5509500" cy="74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3600">
                <a:solidFill>
                  <a:srgbClr val="F3F3F3"/>
                </a:solidFill>
                <a:latin typeface="Raleway"/>
                <a:ea typeface="Raleway"/>
                <a:cs typeface="Raleway"/>
                <a:sym typeface="Raleway"/>
              </a:rPr>
              <a:t>Marketing &amp; Adoption</a:t>
            </a:r>
            <a:endParaRPr b="1" sz="4200">
              <a:solidFill>
                <a:srgbClr val="F3F3F3"/>
              </a:solidFill>
              <a:latin typeface="Raleway"/>
              <a:ea typeface="Raleway"/>
              <a:cs typeface="Raleway"/>
              <a:sym typeface="Raleway"/>
            </a:endParaRPr>
          </a:p>
        </p:txBody>
      </p:sp>
      <p:sp>
        <p:nvSpPr>
          <p:cNvPr id="173" name="Shape 173"/>
          <p:cNvSpPr/>
          <p:nvPr/>
        </p:nvSpPr>
        <p:spPr>
          <a:xfrm>
            <a:off x="419700" y="524875"/>
            <a:ext cx="1239300" cy="3933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4" name="Shape 174"/>
          <p:cNvSpPr txBox="1"/>
          <p:nvPr>
            <p:ph idx="1" type="body"/>
          </p:nvPr>
        </p:nvSpPr>
        <p:spPr>
          <a:xfrm>
            <a:off x="3221850" y="2262100"/>
            <a:ext cx="2688900" cy="26616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Clr>
                <a:srgbClr val="FFFFFF"/>
              </a:buClr>
              <a:buSzPts val="1400"/>
              <a:buChar char="●"/>
            </a:pPr>
            <a:r>
              <a:rPr lang="en" sz="1400">
                <a:solidFill>
                  <a:srgbClr val="FFFFFF"/>
                </a:solidFill>
              </a:rPr>
              <a:t>Market towards parents of incoming freshman (Ex. present the app at SOAR) </a:t>
            </a:r>
            <a:endParaRPr sz="1400">
              <a:solidFill>
                <a:srgbClr val="FFFFFF"/>
              </a:solidFill>
            </a:endParaRPr>
          </a:p>
          <a:p>
            <a:pPr indent="-317500" lvl="0" marL="457200" rtl="0">
              <a:spcBef>
                <a:spcPts val="0"/>
              </a:spcBef>
              <a:spcAft>
                <a:spcPts val="0"/>
              </a:spcAft>
              <a:buClr>
                <a:srgbClr val="FFFFFF"/>
              </a:buClr>
              <a:buSzPts val="1400"/>
              <a:buChar char="●"/>
            </a:pPr>
            <a:r>
              <a:rPr i="1" lang="en" sz="1400">
                <a:solidFill>
                  <a:srgbClr val="FFFFFF"/>
                </a:solidFill>
              </a:rPr>
              <a:t>Traditional media:</a:t>
            </a:r>
            <a:r>
              <a:rPr lang="en" sz="1400">
                <a:solidFill>
                  <a:srgbClr val="FFFFFF"/>
                </a:solidFill>
              </a:rPr>
              <a:t> dorm posters, newspaper ads</a:t>
            </a:r>
            <a:endParaRPr sz="1400">
              <a:solidFill>
                <a:srgbClr val="FFFFFF"/>
              </a:solidFill>
            </a:endParaRPr>
          </a:p>
          <a:p>
            <a:pPr indent="-317500" lvl="0" marL="457200" rtl="0">
              <a:spcBef>
                <a:spcPts val="0"/>
              </a:spcBef>
              <a:spcAft>
                <a:spcPts val="0"/>
              </a:spcAft>
              <a:buClr>
                <a:srgbClr val="FFFFFF"/>
              </a:buClr>
              <a:buSzPts val="1400"/>
              <a:buChar char="●"/>
            </a:pPr>
            <a:r>
              <a:rPr i="1" lang="en" sz="1400">
                <a:solidFill>
                  <a:srgbClr val="FFFFFF"/>
                </a:solidFill>
              </a:rPr>
              <a:t>Social media:</a:t>
            </a:r>
            <a:r>
              <a:rPr lang="en" sz="1400">
                <a:solidFill>
                  <a:srgbClr val="FFFFFF"/>
                </a:solidFill>
              </a:rPr>
              <a:t> utilize university’s official sns accounts to appeal to a wider student body (millennials)</a:t>
            </a:r>
            <a:endParaRPr sz="1400">
              <a:solidFill>
                <a:srgbClr val="FFFFFF"/>
              </a:solidFill>
            </a:endParaRPr>
          </a:p>
          <a:p>
            <a:pPr indent="0" lvl="0" marL="0" rtl="0">
              <a:spcBef>
                <a:spcPts val="1600"/>
              </a:spcBef>
              <a:spcAft>
                <a:spcPts val="1600"/>
              </a:spcAft>
              <a:buNone/>
            </a:pPr>
            <a:r>
              <a:t/>
            </a:r>
            <a:endParaRPr sz="1400">
              <a:solidFill>
                <a:srgbClr val="FFFFFF"/>
              </a:solidFill>
            </a:endParaRPr>
          </a:p>
        </p:txBody>
      </p:sp>
      <p:sp>
        <p:nvSpPr>
          <p:cNvPr id="175" name="Shape 175"/>
          <p:cNvSpPr txBox="1"/>
          <p:nvPr>
            <p:ph idx="1" type="body"/>
          </p:nvPr>
        </p:nvSpPr>
        <p:spPr>
          <a:xfrm>
            <a:off x="6167650" y="2262000"/>
            <a:ext cx="2700300" cy="23067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Clr>
                <a:srgbClr val="FFFFFF"/>
              </a:buClr>
              <a:buSzPts val="1400"/>
              <a:buChar char="●"/>
            </a:pPr>
            <a:r>
              <a:rPr lang="en" sz="1400">
                <a:solidFill>
                  <a:srgbClr val="FFFFFF"/>
                </a:solidFill>
              </a:rPr>
              <a:t>In order to achieve the network effect, we plan on teaming up with sororities to help push the product on college campuses</a:t>
            </a:r>
            <a:endParaRPr sz="1400">
              <a:solidFill>
                <a:srgbClr val="FFFFFF"/>
              </a:solidFill>
            </a:endParaRPr>
          </a:p>
        </p:txBody>
      </p:sp>
      <p:pic>
        <p:nvPicPr>
          <p:cNvPr descr="university.png" id="176" name="Shape 176"/>
          <p:cNvPicPr preferRelativeResize="0"/>
          <p:nvPr/>
        </p:nvPicPr>
        <p:blipFill>
          <a:blip r:embed="rId3">
            <a:alphaModFix/>
          </a:blip>
          <a:stretch>
            <a:fillRect/>
          </a:stretch>
        </p:blipFill>
        <p:spPr>
          <a:xfrm>
            <a:off x="1186349" y="1167949"/>
            <a:ext cx="879700" cy="879700"/>
          </a:xfrm>
          <a:prstGeom prst="rect">
            <a:avLst/>
          </a:prstGeom>
          <a:noFill/>
          <a:ln>
            <a:noFill/>
          </a:ln>
        </p:spPr>
      </p:pic>
      <p:pic>
        <p:nvPicPr>
          <p:cNvPr descr="family.png" id="177" name="Shape 177"/>
          <p:cNvPicPr preferRelativeResize="0"/>
          <p:nvPr/>
        </p:nvPicPr>
        <p:blipFill>
          <a:blip r:embed="rId4">
            <a:alphaModFix/>
          </a:blip>
          <a:stretch>
            <a:fillRect/>
          </a:stretch>
        </p:blipFill>
        <p:spPr>
          <a:xfrm>
            <a:off x="4132150" y="1260735"/>
            <a:ext cx="879700" cy="786915"/>
          </a:xfrm>
          <a:prstGeom prst="rect">
            <a:avLst/>
          </a:prstGeom>
          <a:noFill/>
          <a:ln>
            <a:noFill/>
          </a:ln>
        </p:spPr>
      </p:pic>
      <p:cxnSp>
        <p:nvCxnSpPr>
          <p:cNvPr id="178" name="Shape 178"/>
          <p:cNvCxnSpPr/>
          <p:nvPr/>
        </p:nvCxnSpPr>
        <p:spPr>
          <a:xfrm>
            <a:off x="272000" y="2174000"/>
            <a:ext cx="2708400" cy="0"/>
          </a:xfrm>
          <a:prstGeom prst="straightConnector1">
            <a:avLst/>
          </a:prstGeom>
          <a:noFill/>
          <a:ln cap="flat" cmpd="sng" w="28575">
            <a:solidFill>
              <a:srgbClr val="FFFFFF"/>
            </a:solidFill>
            <a:prstDash val="solid"/>
            <a:round/>
            <a:headEnd len="med" w="med" type="none"/>
            <a:tailEnd len="med" w="med" type="none"/>
          </a:ln>
        </p:spPr>
      </p:cxnSp>
      <p:cxnSp>
        <p:nvCxnSpPr>
          <p:cNvPr id="179" name="Shape 179"/>
          <p:cNvCxnSpPr/>
          <p:nvPr/>
        </p:nvCxnSpPr>
        <p:spPr>
          <a:xfrm>
            <a:off x="3217800" y="2174000"/>
            <a:ext cx="2708400" cy="0"/>
          </a:xfrm>
          <a:prstGeom prst="straightConnector1">
            <a:avLst/>
          </a:prstGeom>
          <a:noFill/>
          <a:ln cap="flat" cmpd="sng" w="28575">
            <a:solidFill>
              <a:srgbClr val="FFFFFF"/>
            </a:solidFill>
            <a:prstDash val="solid"/>
            <a:round/>
            <a:headEnd len="med" w="med" type="none"/>
            <a:tailEnd len="med" w="med" type="none"/>
          </a:ln>
        </p:spPr>
      </p:cxnSp>
      <p:cxnSp>
        <p:nvCxnSpPr>
          <p:cNvPr id="180" name="Shape 180"/>
          <p:cNvCxnSpPr/>
          <p:nvPr/>
        </p:nvCxnSpPr>
        <p:spPr>
          <a:xfrm>
            <a:off x="6163600" y="2174000"/>
            <a:ext cx="2708400" cy="0"/>
          </a:xfrm>
          <a:prstGeom prst="straightConnector1">
            <a:avLst/>
          </a:prstGeom>
          <a:noFill/>
          <a:ln cap="flat" cmpd="sng" w="28575">
            <a:solidFill>
              <a:srgbClr val="FFFFFF"/>
            </a:solidFill>
            <a:prstDash val="solid"/>
            <a:round/>
            <a:headEnd len="med" w="med" type="none"/>
            <a:tailEnd len="med" w="med" type="none"/>
          </a:ln>
        </p:spPr>
      </p:cxnSp>
      <p:pic>
        <p:nvPicPr>
          <p:cNvPr descr="network.png" id="181" name="Shape 181"/>
          <p:cNvPicPr preferRelativeResize="0"/>
          <p:nvPr/>
        </p:nvPicPr>
        <p:blipFill>
          <a:blip r:embed="rId5">
            <a:alphaModFix/>
          </a:blip>
          <a:stretch>
            <a:fillRect/>
          </a:stretch>
        </p:blipFill>
        <p:spPr>
          <a:xfrm>
            <a:off x="7109175" y="1260725"/>
            <a:ext cx="817251" cy="786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Shape 18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 sz="3600">
                <a:solidFill>
                  <a:schemeClr val="lt1"/>
                </a:solidFill>
                <a:latin typeface="Raleway"/>
                <a:ea typeface="Raleway"/>
                <a:cs typeface="Raleway"/>
                <a:sym typeface="Raleway"/>
              </a:rPr>
              <a:t>               </a:t>
            </a:r>
            <a:r>
              <a:rPr b="1" lang="en" sz="3600">
                <a:solidFill>
                  <a:schemeClr val="lt1"/>
                </a:solidFill>
                <a:latin typeface="Raleway"/>
                <a:ea typeface="Raleway"/>
                <a:cs typeface="Raleway"/>
                <a:sym typeface="Raleway"/>
              </a:rPr>
              <a:t>Questions?</a:t>
            </a:r>
            <a:endParaRPr b="1" sz="3600">
              <a:solidFill>
                <a:schemeClr val="lt1"/>
              </a:solidFill>
              <a:latin typeface="Raleway"/>
              <a:ea typeface="Raleway"/>
              <a:cs typeface="Raleway"/>
              <a:sym typeface="Raleway"/>
            </a:endParaRPr>
          </a:p>
          <a:p>
            <a:pPr indent="0" lvl="0" marL="0">
              <a:spcBef>
                <a:spcPts val="0"/>
              </a:spcBef>
              <a:spcAft>
                <a:spcPts val="0"/>
              </a:spcAft>
              <a:buNone/>
            </a:pPr>
            <a:r>
              <a:t/>
            </a:r>
            <a:endParaRPr/>
          </a:p>
        </p:txBody>
      </p:sp>
      <p:sp>
        <p:nvSpPr>
          <p:cNvPr id="187" name="Shape 18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sp>
        <p:nvSpPr>
          <p:cNvPr id="188" name="Shape 188"/>
          <p:cNvSpPr/>
          <p:nvPr/>
        </p:nvSpPr>
        <p:spPr>
          <a:xfrm>
            <a:off x="419700" y="624425"/>
            <a:ext cx="1239300" cy="3933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